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95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83" r:id="rId23"/>
    <p:sldId id="282" r:id="rId24"/>
    <p:sldId id="281" r:id="rId25"/>
    <p:sldId id="280" r:id="rId26"/>
    <p:sldId id="289" r:id="rId27"/>
    <p:sldId id="278" r:id="rId28"/>
    <p:sldId id="279" r:id="rId29"/>
    <p:sldId id="284" r:id="rId30"/>
    <p:sldId id="285" r:id="rId31"/>
    <p:sldId id="286" r:id="rId32"/>
    <p:sldId id="287" r:id="rId33"/>
    <p:sldId id="288" r:id="rId34"/>
    <p:sldId id="276" r:id="rId35"/>
    <p:sldId id="290" r:id="rId36"/>
    <p:sldId id="291" r:id="rId37"/>
    <p:sldId id="292" r:id="rId38"/>
    <p:sldId id="293" r:id="rId39"/>
    <p:sldId id="256" r:id="rId40"/>
    <p:sldId id="296" r:id="rId41"/>
    <p:sldId id="299" r:id="rId42"/>
    <p:sldId id="297" r:id="rId43"/>
    <p:sldId id="300" r:id="rId44"/>
    <p:sldId id="298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96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859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49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68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908D-9E5A-4B2A-B739-9E2A91615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D91346-DE5C-4CB8-AB93-03C9B3CBE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622B2-8733-423C-9764-6AC1B3C7C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E21A1-E0A5-42C2-9859-4990044C682F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917A92-373E-4AB5-ADA0-DB3980DDE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C7C9D-C444-400A-8651-78A75EF5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93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F6DDB-87C0-4953-B253-31AB09D25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E988D-2E0E-445C-BFD1-3DE7B3720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CE2E6-B744-4CCD-8199-2698F9A7E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45845-CE43-4020-B760-2A907054D9C0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C9D723-86C3-4583-8747-E0C735E95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E2E7E-8A79-4CD3-B17F-DF854C4BE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7716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C1DFB-5C54-43B6-9AD0-AD478DC40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F4D433-2370-4A16-BB10-2729FB86E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6FD15-04F0-413F-B7AE-E07232E13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97296-5474-4B39-9AF6-9A73FC21AC91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CD45F3-B379-4B25-9714-C3C6E6A8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20351D-3C7B-45C8-B911-9B2927CF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666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813E5-B69F-4CA9-97AF-432A2FFCC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9D893A-60C6-4A2A-99BD-95B157ECE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1D36E2-20A2-49D9-B924-149294D2AF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4B96AC-3538-4BF1-9138-A8F8FB71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8894D-979E-4DD2-8E35-F15720C82CFC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3575CD-00AA-40DE-9CF0-594334D9B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436D6-8C62-47ED-925E-C6B791D4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211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87AF3-83C9-4EF6-BED4-419589219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04BCC-FD09-4830-83B5-BDCE6665A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40F8D-3519-47C7-AE09-068EABC491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35B616-DABE-4136-96FB-2B0516A6FD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22AD5-E924-4D00-BA65-08233411C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B5523C1-80F5-4927-A0BD-3A282672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D90B6-960D-407B-BED2-68D74E619A05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5FFD6F-017C-4C40-A966-18DEDBFC4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DF620F-8FE2-4AF2-8B3C-7D2F19FC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7514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0D7D7-262D-432C-8395-830D9905C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D2ED82-4759-4DC2-B262-83044B247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90CD-1585-45AD-A897-A5B39F86C8C0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20786-DA74-4B02-A4CC-3A664A8C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4F348-8CE1-42EC-BDDB-72736D9AD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752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59FF21-8B94-470F-8480-8E54D3AD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A6006-364B-4E5E-A7F5-0855A70AB0D2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4838C1-E65D-4657-AA2F-B5DD686AA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476BF-5FD5-4123-9AD2-AD6A2FF64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6735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B6369-775B-4DD2-AA79-07C63DC2D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51FB9-3247-4C2F-A7BD-77EBA89C1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569937-A4E4-418D-9CC6-EE74F0C075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4D5DF-DBC4-4C0B-B6D1-AC9553BF7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F26F31-1E38-4039-B35B-01DCA55561D0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B75197-4055-4B6C-8DF4-92F16917C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33D9FE-3DDD-48C4-A7D1-6B4D303D3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818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205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727DC-1C1A-453E-B5EB-AE8762F0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7FB171-9D9F-4F97-87A0-9A8898CAE9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450036-5101-484D-AA7C-04F49A066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18B6A-B56C-4D8F-9BFC-FB8A096CC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ABBE3-0B1B-4015-AF3F-267FEB845104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C39167-1094-4F3B-A378-6F8DA118E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65CD4-32F3-4070-8C57-A400E2CE8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135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5EBA9-B8B5-4DA5-A6FB-EB666C313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5F6ACD-887D-4BBE-ABE3-DC9682FB8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9A37D-1DF1-4030-9EE6-140BA3D0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840D1-D556-4064-B1D2-51871D3284CD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F434F-A199-4F8E-9D67-5CDB6C20F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B7E29-43FE-4C85-AFB6-465911421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5279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3B183F-A7F1-4B66-B7DE-0454FB6FE3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75DB5-7A9B-4D52-94A1-C3EE4FCCC4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2FCB9-A07F-4694-8825-869F90392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3201C-3680-404A-945D-44E55C3F0F37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9AC1D-598E-408B-BFC6-EB24E899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0F22D-9674-4BAD-80B5-13E843B76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93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38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9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3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28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06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97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F43CFB-0399-41BC-A589-1CEF0A99BD1D}" type="datetimeFigureOut">
              <a:rPr lang="en-US" smtClean="0"/>
              <a:t>3/13/2021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FBA7AD-5E65-4EDF-A126-DC7875ED8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66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2203BC-4665-462D-BCC6-2AEE130A0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31AF4-7B82-425E-A99D-25339C8B5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66446-4DAD-4484-9FA5-1933E784C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39DEC7-89DC-458F-ACE1-FF73AA52C26E}" type="datetime1">
              <a:rPr lang="en-US" smtClean="0"/>
              <a:t>3/13/2021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6881B-CC31-4F6D-8C46-526846941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F43D-90D9-42AF-BB9B-B5BC92A5A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336F3-B533-4478-8B00-FDF1CAFBF2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8565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5.png"/><Relationship Id="rId9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3.png"/><Relationship Id="rId9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jpeg"/><Relationship Id="rId5" Type="http://schemas.openxmlformats.org/officeDocument/2006/relationships/image" Target="../media/image80.jpeg"/><Relationship Id="rId4" Type="http://schemas.openxmlformats.org/officeDocument/2006/relationships/image" Target="../media/image7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gif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2.png"/><Relationship Id="rId7" Type="http://schemas.openxmlformats.org/officeDocument/2006/relationships/image" Target="../media/image9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10" Type="http://schemas.microsoft.com/office/2007/relationships/hdphoto" Target="../media/hdphoto3.wdp"/><Relationship Id="rId4" Type="http://schemas.openxmlformats.org/officeDocument/2006/relationships/image" Target="../media/image97.png"/><Relationship Id="rId9" Type="http://schemas.openxmlformats.org/officeDocument/2006/relationships/image" Target="../media/image9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07.png"/><Relationship Id="rId18" Type="http://schemas.microsoft.com/office/2007/relationships/hdphoto" Target="../media/hdphoto4.wdp"/><Relationship Id="rId3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06.png"/><Relationship Id="rId17" Type="http://schemas.openxmlformats.org/officeDocument/2006/relationships/image" Target="../media/image109.png"/><Relationship Id="rId2" Type="http://schemas.openxmlformats.org/officeDocument/2006/relationships/image" Target="../media/image17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gif"/><Relationship Id="rId11" Type="http://schemas.openxmlformats.org/officeDocument/2006/relationships/image" Target="../media/image105.png"/><Relationship Id="rId5" Type="http://schemas.openxmlformats.org/officeDocument/2006/relationships/image" Target="../media/image101.png"/><Relationship Id="rId15" Type="http://schemas.openxmlformats.org/officeDocument/2006/relationships/image" Target="../media/image92.png"/><Relationship Id="rId10" Type="http://schemas.openxmlformats.org/officeDocument/2006/relationships/image" Target="../media/image104.png"/><Relationship Id="rId4" Type="http://schemas.openxmlformats.org/officeDocument/2006/relationships/image" Target="../media/image100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2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11" Type="http://schemas.openxmlformats.org/officeDocument/2006/relationships/image" Target="../media/image116.png"/><Relationship Id="rId5" Type="http://schemas.openxmlformats.org/officeDocument/2006/relationships/image" Target="../media/image111.png"/><Relationship Id="rId10" Type="http://schemas.openxmlformats.org/officeDocument/2006/relationships/image" Target="../media/image115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9.png"/><Relationship Id="rId7" Type="http://schemas.openxmlformats.org/officeDocument/2006/relationships/image" Target="../media/image13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30.png"/><Relationship Id="rId4" Type="http://schemas.openxmlformats.org/officeDocument/2006/relationships/image" Target="../media/image17.png"/><Relationship Id="rId9" Type="http://schemas.openxmlformats.org/officeDocument/2006/relationships/image" Target="../media/image1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38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7.png"/><Relationship Id="rId7" Type="http://schemas.openxmlformats.org/officeDocument/2006/relationships/image" Target="../media/image14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51.png"/><Relationship Id="rId7" Type="http://schemas.microsoft.com/office/2007/relationships/hdphoto" Target="../media/hdphoto6.wdp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48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0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7.png"/><Relationship Id="rId5" Type="http://schemas.openxmlformats.org/officeDocument/2006/relationships/image" Target="../media/image6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37BD4-45AC-4082-812F-1FE511425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8604" y="1053042"/>
            <a:ext cx="4458424" cy="3068357"/>
          </a:xfrm>
        </p:spPr>
        <p:txBody>
          <a:bodyPr>
            <a:normAutofit/>
          </a:bodyPr>
          <a:lstStyle/>
          <a:p>
            <a:pPr algn="l"/>
            <a:r>
              <a:rPr lang="en-US" sz="4200" dirty="0" smtClean="0">
                <a:solidFill>
                  <a:srgbClr val="FFFFFF"/>
                </a:solidFill>
              </a:rPr>
              <a:t>Concurrent Interpretations of Authorization </a:t>
            </a:r>
            <a:r>
              <a:rPr lang="en-US" sz="4200" dirty="0">
                <a:solidFill>
                  <a:srgbClr val="FFFFFF"/>
                </a:solidFill>
              </a:rPr>
              <a:t>Logic</a:t>
            </a:r>
            <a:endParaRPr lang="en-US" sz="42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0D434B-2965-4B57-9ABB-21D41B5AC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8604" y="4292070"/>
            <a:ext cx="4458424" cy="151288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rgbClr val="7478C9"/>
                </a:solidFill>
                <a:cs typeface="Calibri"/>
              </a:rPr>
              <a:t>Andrew K. Hirsch</a:t>
            </a:r>
          </a:p>
          <a:p>
            <a:pPr algn="l"/>
            <a:r>
              <a:rPr lang="en-US" dirty="0" smtClean="0">
                <a:solidFill>
                  <a:srgbClr val="7478C9"/>
                </a:solidFill>
                <a:cs typeface="Calibri"/>
              </a:rPr>
              <a:t>Boston Computing Club</a:t>
            </a:r>
          </a:p>
          <a:p>
            <a:pPr algn="l"/>
            <a:r>
              <a:rPr lang="en-US" dirty="0" smtClean="0">
                <a:solidFill>
                  <a:srgbClr val="7478C9"/>
                </a:solidFill>
                <a:cs typeface="Calibri"/>
              </a:rPr>
              <a:t> March 13 2021</a:t>
            </a:r>
            <a:endParaRPr lang="en-US" dirty="0">
              <a:solidFill>
                <a:srgbClr val="7478C9"/>
              </a:solidFill>
              <a:cs typeface="Calibri"/>
            </a:endParaRPr>
          </a:p>
        </p:txBody>
      </p:sp>
      <p:pic>
        <p:nvPicPr>
          <p:cNvPr id="19" name="Picture 19" descr="A picture containing drawing&#10;&#10;Description generated with very high confidence">
            <a:extLst>
              <a:ext uri="{FF2B5EF4-FFF2-40B4-BE49-F238E27FC236}">
                <a16:creationId xmlns:a16="http://schemas.microsoft.com/office/drawing/2014/main" id="{3215192E-4118-4BEA-9D45-F59675435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521" y="4944611"/>
            <a:ext cx="5390093" cy="86241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6855FB29-5B93-4322-A9BC-20763E6F39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80" y="348423"/>
            <a:ext cx="4350296" cy="28893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2336F3-B533-4478-8B00-FDF1CAFBF2F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03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0969" y="123093"/>
                <a:ext cx="1864741" cy="1698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</m:oMath>
                  </m:oMathPara>
                </a14:m>
                <a:endParaRPr lang="en-US" sz="5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9" y="123093"/>
                <a:ext cx="1864741" cy="1698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80425" y="106152"/>
                <a:ext cx="3810017" cy="1708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425" y="106152"/>
                <a:ext cx="3810017" cy="1708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88458" y="123093"/>
                <a:ext cx="4194418" cy="1708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58" y="123093"/>
                <a:ext cx="4194418" cy="1708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194657" y="3425832"/>
                <a:ext cx="2917364" cy="19451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axiom</a:t>
                </a:r>
                <a:endParaRPr lang="en-US" sz="3200" b="1" dirty="0"/>
              </a:p>
              <a:p>
                <a:r>
                  <a:rPr lang="en-US" sz="3200" dirty="0" smtClean="0"/>
                  <a:t>You can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by assuming it</a:t>
                </a:r>
                <a:endParaRPr lang="en-US" sz="3200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57" y="3425832"/>
                <a:ext cx="2917364" cy="1945153"/>
              </a:xfrm>
              <a:prstGeom prst="rect">
                <a:avLst/>
              </a:prstGeom>
              <a:blipFill>
                <a:blip r:embed="rId5"/>
                <a:stretch>
                  <a:fillRect l="-5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3587924" y="2894080"/>
                <a:ext cx="4406045" cy="30143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&amp;-L</a:t>
                </a:r>
              </a:p>
              <a:p>
                <a:r>
                  <a:rPr lang="en-US" sz="3200" dirty="0" smtClean="0"/>
                  <a:t>You can use an assumption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by using an assumption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and an assumption of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7924" y="2894080"/>
                <a:ext cx="4406045" cy="3014351"/>
              </a:xfrm>
              <a:prstGeom prst="rect">
                <a:avLst/>
              </a:prstGeom>
              <a:blipFill>
                <a:blip r:embed="rId6"/>
                <a:stretch>
                  <a:fillRect l="-3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8469873" y="3128303"/>
                <a:ext cx="3031588" cy="254590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 smtClean="0"/>
                  <a:t>&amp;-R</a:t>
                </a:r>
              </a:p>
              <a:p>
                <a:r>
                  <a:rPr lang="en-US" sz="3200" dirty="0" smtClean="0"/>
                  <a:t>You can prove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&amp;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by proving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sz="3200" dirty="0" smtClean="0"/>
                  <a:t>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873" y="3128303"/>
                <a:ext cx="3031588" cy="2545904"/>
              </a:xfrm>
              <a:prstGeom prst="rect">
                <a:avLst/>
              </a:prstGeom>
              <a:blipFill>
                <a:blip r:embed="rId7"/>
                <a:stretch>
                  <a:fillRect l="-4800" r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38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20969" y="123093"/>
                <a:ext cx="1864741" cy="1698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</m:oMath>
                  </m:oMathPara>
                </a14:m>
                <a:endParaRPr lang="en-US" sz="5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69" y="123093"/>
                <a:ext cx="1864741" cy="1698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86797" y="112321"/>
                <a:ext cx="3810017" cy="1708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797" y="112321"/>
                <a:ext cx="3810017" cy="17089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888458" y="123093"/>
                <a:ext cx="4194418" cy="1708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8458" y="123093"/>
                <a:ext cx="4194418" cy="1708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77639" y="5736102"/>
                <a:ext cx="453361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639" y="5736102"/>
                <a:ext cx="4533613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3977639" y="5795889"/>
            <a:ext cx="453361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38928" y="4905105"/>
                <a:ext cx="401103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928" y="4905105"/>
                <a:ext cx="401103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3047863" y="4984652"/>
            <a:ext cx="634232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047863" y="4014321"/>
                <a:ext cx="2745815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3" y="4014321"/>
                <a:ext cx="2745815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/>
          <p:cNvCxnSpPr/>
          <p:nvPr/>
        </p:nvCxnSpPr>
        <p:spPr>
          <a:xfrm>
            <a:off x="3047863" y="4117144"/>
            <a:ext cx="27458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7863" y="3212633"/>
                <a:ext cx="28030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863" y="3212633"/>
                <a:ext cx="2803011" cy="83099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15550" y="4074108"/>
                <a:ext cx="273292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550" y="4074108"/>
                <a:ext cx="2732928" cy="83099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6515550" y="4176931"/>
            <a:ext cx="27458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15550" y="3272420"/>
                <a:ext cx="269766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550" y="3272420"/>
                <a:ext cx="2697662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951251" y="1832022"/>
            <a:ext cx="1404175" cy="64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axiom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59057" y="1824936"/>
            <a:ext cx="1065495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&amp;-L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452919" y="1815081"/>
            <a:ext cx="1065495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&amp;-R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525681" y="3789223"/>
            <a:ext cx="1404175" cy="64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axiom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9390185" y="3853118"/>
            <a:ext cx="1404175" cy="64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axiom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8728617" y="5502415"/>
            <a:ext cx="1065495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&amp;-L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477019" y="4658433"/>
            <a:ext cx="1065495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&amp;-R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9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5" grpId="0"/>
      <p:bldP spid="17" grpId="0"/>
      <p:bldP spid="19" grpId="0"/>
      <p:bldP spid="20" grpId="0" animBg="1"/>
      <p:bldP spid="24" grpId="0" animBg="1"/>
      <p:bldP spid="25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541361" y="2690336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361" y="2690336"/>
                <a:ext cx="1109278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639" y="3046797"/>
            <a:ext cx="2034664" cy="1307696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7483288" y="1707345"/>
            <a:ext cx="2899954" cy="838639"/>
          </a:xfrm>
          <a:prstGeom prst="wedgeRoundRectCallout">
            <a:avLst>
              <a:gd name="adj1" fmla="val -32830"/>
              <a:gd name="adj2" fmla="val 99772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MayPrint</a:t>
            </a:r>
            <a:r>
              <a:rPr lang="en-US" sz="3200" dirty="0" smtClean="0"/>
              <a:t>(Alice)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026" y="2422661"/>
            <a:ext cx="1163335" cy="174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/>
              <p:cNvSpPr/>
              <p:nvPr/>
            </p:nvSpPr>
            <p:spPr>
              <a:xfrm>
                <a:off x="1277794" y="1661129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isStudent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ounded 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794" y="1661129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643" y="548143"/>
            <a:ext cx="846996" cy="149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45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08567" y="0"/>
            <a:ext cx="10174867" cy="136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Principals are </a:t>
            </a:r>
            <a:r>
              <a:rPr lang="en-US" sz="3200" b="1" dirty="0" err="1" smtClean="0"/>
              <a:t>Reasoners</a:t>
            </a:r>
            <a:endParaRPr lang="en-US" sz="3200" b="1" dirty="0" smtClean="0"/>
          </a:p>
          <a:p>
            <a:r>
              <a:rPr lang="en-US" sz="3200" dirty="0" smtClean="0"/>
              <a:t>Principals can reason from their beliefs to derive new beliefs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2639203" y="4227680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3430789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89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081926" y="4227680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/>
              <p:cNvSpPr/>
              <p:nvPr/>
            </p:nvSpPr>
            <p:spPr>
              <a:xfrm>
                <a:off x="4873512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ular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512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5524650" y="4227680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316236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236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967374" y="4382087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374" y="4382087"/>
                <a:ext cx="1109278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430787" y="5138584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87" y="5138584"/>
                <a:ext cx="26609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873511" y="5138584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3511" y="5138584"/>
                <a:ext cx="266098" cy="73866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8039260" y="4227680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8830846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0846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2639203" y="3516923"/>
            <a:ext cx="691359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997843" y="1981546"/>
                <a:ext cx="611212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⊢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sz="9600" b="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7843" y="1981546"/>
                <a:ext cx="6112122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571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0" grpId="0"/>
      <p:bldP spid="11" grpId="0"/>
      <p:bldP spid="13" grpId="0" animBg="1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116597" y="0"/>
            <a:ext cx="5958807" cy="136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Says Reflection</a:t>
            </a:r>
          </a:p>
          <a:p>
            <a:r>
              <a:rPr lang="en-US" sz="3200" dirty="0" smtClean="0"/>
              <a:t>Principals know what they believe.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2639203" y="4227680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3430789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0789" y="3657601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180385" y="4382087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385" y="4382087"/>
                <a:ext cx="1109278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8039260" y="4227680"/>
            <a:ext cx="791585" cy="149210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9358384" y="3098747"/>
            <a:ext cx="1832465" cy="2257865"/>
            <a:chOff x="8830845" y="2124222"/>
            <a:chExt cx="1832465" cy="2257865"/>
          </a:xfrm>
        </p:grpSpPr>
        <p:sp>
          <p:nvSpPr>
            <p:cNvPr id="13" name="Rectangular Callout 12"/>
            <p:cNvSpPr/>
            <p:nvPr/>
          </p:nvSpPr>
          <p:spPr>
            <a:xfrm>
              <a:off x="8830845" y="2124222"/>
              <a:ext cx="1832465" cy="2257865"/>
            </a:xfrm>
            <a:prstGeom prst="wedgeRectCallout">
              <a:avLst>
                <a:gd name="adj1" fmla="val -81300"/>
                <a:gd name="adj2" fmla="val 1937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8830845" y="2811532"/>
              <a:ext cx="791585" cy="1492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ular Callout 17"/>
                <p:cNvSpPr/>
                <p:nvPr/>
              </p:nvSpPr>
              <p:spPr>
                <a:xfrm>
                  <a:off x="9622431" y="2241453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Rectangular Callou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2431" y="2241453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/>
          <p:cNvCxnSpPr/>
          <p:nvPr/>
        </p:nvCxnSpPr>
        <p:spPr>
          <a:xfrm>
            <a:off x="2257864" y="2965939"/>
            <a:ext cx="8637563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09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300195" y="0"/>
            <a:ext cx="7591611" cy="136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Says Join</a:t>
            </a:r>
          </a:p>
          <a:p>
            <a:r>
              <a:rPr lang="en-US" sz="3200" dirty="0" smtClean="0"/>
              <a:t>Principals are right about what they believe.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8532269" y="4276917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9323855" y="3706838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3855" y="3706838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382111" y="4128869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111" y="4128869"/>
                <a:ext cx="1109278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2146194" y="4276917"/>
            <a:ext cx="791585" cy="1492102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3465318" y="3147984"/>
            <a:ext cx="1832465" cy="2257865"/>
            <a:chOff x="8830845" y="2124222"/>
            <a:chExt cx="1832465" cy="2257865"/>
          </a:xfrm>
        </p:grpSpPr>
        <p:sp>
          <p:nvSpPr>
            <p:cNvPr id="13" name="Rectangular Callout 12"/>
            <p:cNvSpPr/>
            <p:nvPr/>
          </p:nvSpPr>
          <p:spPr>
            <a:xfrm>
              <a:off x="8830845" y="2124222"/>
              <a:ext cx="1832465" cy="2257865"/>
            </a:xfrm>
            <a:prstGeom prst="wedgeRectCallout">
              <a:avLst>
                <a:gd name="adj1" fmla="val -81300"/>
                <a:gd name="adj2" fmla="val 19372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8830845" y="2811532"/>
              <a:ext cx="791585" cy="1492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ular Callout 17"/>
                <p:cNvSpPr/>
                <p:nvPr/>
              </p:nvSpPr>
              <p:spPr>
                <a:xfrm>
                  <a:off x="9622431" y="2241453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8" name="Rectangular Callou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2431" y="2241453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9" name="Straight Connector 18"/>
          <p:cNvCxnSpPr/>
          <p:nvPr/>
        </p:nvCxnSpPr>
        <p:spPr>
          <a:xfrm>
            <a:off x="1814732" y="2965939"/>
            <a:ext cx="8264770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897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8756" y="0"/>
            <a:ext cx="6154488" cy="136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Counit</a:t>
            </a:r>
            <a:r>
              <a:rPr lang="en-US" sz="3200" b="1" dirty="0" smtClean="0"/>
              <a:t> does NOT hold</a:t>
            </a:r>
          </a:p>
          <a:p>
            <a:r>
              <a:rPr lang="en-US" sz="3200" dirty="0" smtClean="0"/>
              <a:t>Principals may believe untrue things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691243" y="2923733"/>
            <a:ext cx="4809515" cy="2218228"/>
            <a:chOff x="4473526" y="3753729"/>
            <a:chExt cx="4809515" cy="22182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4572214" y="4479855"/>
              <a:ext cx="791585" cy="1492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ular Callout 3"/>
                <p:cNvSpPr/>
                <p:nvPr/>
              </p:nvSpPr>
              <p:spPr>
                <a:xfrm>
                  <a:off x="5363800" y="3909776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4" name="Rectangular Callout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3800" y="3909776"/>
                  <a:ext cx="558238" cy="724486"/>
                </a:xfrm>
                <a:prstGeom prst="wedgeRectCallout">
                  <a:avLst>
                    <a:gd name="adj1" fmla="val -65946"/>
                    <a:gd name="adj2" fmla="val 46786"/>
                  </a:avLst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6382111" y="4128869"/>
                  <a:ext cx="1109278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⊢</m:t>
                        </m:r>
                      </m:oMath>
                    </m:oMathPara>
                  </a14:m>
                  <a:endParaRPr lang="en-US" sz="9600" i="1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2111" y="4128869"/>
                  <a:ext cx="1109278" cy="14773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/>
            <p:cNvCxnSpPr/>
            <p:nvPr/>
          </p:nvCxnSpPr>
          <p:spPr>
            <a:xfrm>
              <a:off x="4473526" y="3753729"/>
              <a:ext cx="4809515" cy="0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/>
                <p:cNvSpPr txBox="1"/>
                <p:nvPr/>
              </p:nvSpPr>
              <p:spPr>
                <a:xfrm>
                  <a:off x="7951462" y="3974123"/>
                  <a:ext cx="1138966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5" name="Text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462" y="3974123"/>
                  <a:ext cx="1138966" cy="147732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Multiply 10"/>
          <p:cNvSpPr/>
          <p:nvPr/>
        </p:nvSpPr>
        <p:spPr>
          <a:xfrm>
            <a:off x="2139525" y="1807698"/>
            <a:ext cx="8066586" cy="4276578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8984" y="3298873"/>
            <a:ext cx="3507205" cy="19525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This rule is common in logics of </a:t>
            </a:r>
            <a:r>
              <a:rPr lang="en-US" sz="3200" i="1" dirty="0" smtClean="0"/>
              <a:t>knowledge</a:t>
            </a:r>
            <a:r>
              <a:rPr lang="en-US" sz="3200" dirty="0" smtClean="0"/>
              <a:t>, rather than </a:t>
            </a:r>
            <a:r>
              <a:rPr lang="en-US" sz="3200" i="1" dirty="0" smtClean="0"/>
              <a:t>belief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4612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54999" y="0"/>
            <a:ext cx="5482002" cy="136606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Should Unit Hold?</a:t>
            </a:r>
          </a:p>
          <a:p>
            <a:r>
              <a:rPr lang="en-US" sz="3200" dirty="0" smtClean="0"/>
              <a:t>Principals believe all true things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7131443" y="3643912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7923029" y="3073833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029" y="3073833"/>
                <a:ext cx="558238" cy="724486"/>
              </a:xfrm>
              <a:prstGeom prst="wedgeRectCallout">
                <a:avLst>
                  <a:gd name="adj1" fmla="val -65946"/>
                  <a:gd name="adj2" fmla="val 46786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599828" y="3298873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828" y="3298873"/>
                <a:ext cx="1109278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>
            <a:off x="3691243" y="2923733"/>
            <a:ext cx="4809515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038525" y="3298873"/>
                <a:ext cx="113896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525" y="3298873"/>
                <a:ext cx="1138966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50" y="1733531"/>
            <a:ext cx="3405815" cy="1108142"/>
          </a:xfrm>
          <a:prstGeom prst="rect">
            <a:avLst/>
          </a:prstGeom>
        </p:spPr>
      </p:pic>
      <p:sp>
        <p:nvSpPr>
          <p:cNvPr id="7" name="Flowchart: Process 6"/>
          <p:cNvSpPr/>
          <p:nvPr/>
        </p:nvSpPr>
        <p:spPr>
          <a:xfrm>
            <a:off x="9711189" y="765300"/>
            <a:ext cx="1280160" cy="758158"/>
          </a:xfrm>
          <a:prstGeom prst="flowChartProcess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</a:t>
            </a:r>
            <a:endParaRPr lang="en-US" sz="3200" dirty="0"/>
          </a:p>
        </p:txBody>
      </p:sp>
      <p:sp>
        <p:nvSpPr>
          <p:cNvPr id="13" name="Flowchart: Process 12"/>
          <p:cNvSpPr/>
          <p:nvPr/>
        </p:nvSpPr>
        <p:spPr>
          <a:xfrm>
            <a:off x="834682" y="765300"/>
            <a:ext cx="1280160" cy="758158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Yes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4" y="2738217"/>
            <a:ext cx="3104749" cy="15380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2" y="1616255"/>
            <a:ext cx="2799147" cy="128345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" y="4369081"/>
            <a:ext cx="3116052" cy="74454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650" y="2987941"/>
            <a:ext cx="3406392" cy="10889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6" y="5136014"/>
            <a:ext cx="3165037" cy="5825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7" y="5699754"/>
            <a:ext cx="3209506" cy="104058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227913" y="1630776"/>
            <a:ext cx="3017520" cy="1254410"/>
          </a:xfrm>
          <a:prstGeom prst="ellipse">
            <a:avLst/>
          </a:prstGeom>
          <a:noFill/>
          <a:ln w="571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601329" y="1616255"/>
            <a:ext cx="2117188" cy="10291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Extremely Influential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>
            <a:stCxn id="18" idx="6"/>
            <a:endCxn id="21" idx="1"/>
          </p:cNvCxnSpPr>
          <p:nvPr/>
        </p:nvCxnSpPr>
        <p:spPr>
          <a:xfrm flipV="1">
            <a:off x="3245433" y="2130838"/>
            <a:ext cx="355896" cy="127143"/>
          </a:xfrm>
          <a:prstGeom prst="line">
            <a:avLst/>
          </a:prstGeom>
          <a:ln w="5715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02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5" grpId="0"/>
      <p:bldP spid="7" grpId="0" animBg="1"/>
      <p:bldP spid="13" grpId="0" animBg="1"/>
      <p:bldP spid="18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935" y="4925514"/>
            <a:ext cx="4950811" cy="8658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46769" y="0"/>
            <a:ext cx="3898462" cy="13575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Confidentiality (2020)</a:t>
            </a:r>
          </a:p>
          <a:p>
            <a:r>
              <a:rPr lang="en-US" sz="3200" dirty="0" smtClean="0"/>
              <a:t>Unit can leak secrets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3340277" y="2934197"/>
            <a:ext cx="791585" cy="1492102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131863" y="2201591"/>
            <a:ext cx="1323890" cy="887013"/>
          </a:xfrm>
          <a:prstGeom prst="wedgeRectCallout">
            <a:avLst>
              <a:gd name="adj1" fmla="val -65946"/>
              <a:gd name="adj2" fmla="val 46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owe $100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943168" y="2757970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168" y="2757970"/>
                <a:ext cx="1109278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341" y="2624132"/>
            <a:ext cx="1163335" cy="174500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158849" y="713463"/>
            <a:ext cx="2448857" cy="2375141"/>
            <a:chOff x="6965575" y="534570"/>
            <a:chExt cx="2448857" cy="2375141"/>
          </a:xfrm>
        </p:grpSpPr>
        <p:sp>
          <p:nvSpPr>
            <p:cNvPr id="10" name="Rounded Rectangular Callout 9"/>
            <p:cNvSpPr/>
            <p:nvPr/>
          </p:nvSpPr>
          <p:spPr>
            <a:xfrm>
              <a:off x="6965575" y="534570"/>
              <a:ext cx="2448857" cy="2375141"/>
            </a:xfrm>
            <a:prstGeom prst="wedgeRectCallout">
              <a:avLst>
                <a:gd name="adj1" fmla="val -102981"/>
                <a:gd name="adj2" fmla="val 47989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7068675" y="1354635"/>
              <a:ext cx="791585" cy="1492102"/>
            </a:xfrm>
            <a:prstGeom prst="wedgeRectCallout">
              <a:avLst/>
            </a:prstGeom>
          </p:spPr>
        </p:pic>
        <p:sp>
          <p:nvSpPr>
            <p:cNvPr id="12" name="Rectangular Callout 11"/>
            <p:cNvSpPr/>
            <p:nvPr/>
          </p:nvSpPr>
          <p:spPr>
            <a:xfrm>
              <a:off x="7860261" y="622029"/>
              <a:ext cx="1323890" cy="887013"/>
            </a:xfrm>
            <a:prstGeom prst="wedge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I owe $100</a:t>
              </a:r>
              <a:endParaRPr lang="en-US" sz="3200" dirty="0"/>
            </a:p>
          </p:txBody>
        </p:sp>
      </p:grpSp>
      <p:sp>
        <p:nvSpPr>
          <p:cNvPr id="26" name="Rounded Rectangular Callout 25"/>
          <p:cNvSpPr/>
          <p:nvPr/>
        </p:nvSpPr>
        <p:spPr>
          <a:xfrm>
            <a:off x="169499" y="3421130"/>
            <a:ext cx="3030901" cy="2010338"/>
          </a:xfrm>
          <a:prstGeom prst="wedgeRoundRectCallout">
            <a:avLst>
              <a:gd name="adj1" fmla="val 59000"/>
              <a:gd name="adj2" fmla="val 34159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Formal treatment of confidentiality in authorization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6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757" y="4707141"/>
            <a:ext cx="3740487" cy="136847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690425" y="0"/>
            <a:ext cx="4811151" cy="10779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Distribution (2013)</a:t>
            </a:r>
          </a:p>
          <a:p>
            <a:r>
              <a:rPr lang="en-US" sz="3200" dirty="0" smtClean="0"/>
              <a:t>Unit can break </a:t>
            </a:r>
            <a:r>
              <a:rPr lang="en-US" sz="3200" dirty="0" err="1" smtClean="0"/>
              <a:t>distributivity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7" y="2957910"/>
            <a:ext cx="2034664" cy="1307696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1896126" y="1618458"/>
            <a:ext cx="2482813" cy="838639"/>
          </a:xfrm>
          <a:prstGeom prst="wedgeRectCallout">
            <a:avLst>
              <a:gd name="adj1" fmla="val -27066"/>
              <a:gd name="adj2" fmla="val 109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CPUState</a:t>
            </a:r>
            <a:r>
              <a:rPr lang="en-US" sz="3200" dirty="0" smtClean="0"/>
              <a:t>(3)</a:t>
            </a:r>
            <a:endParaRPr lang="en-U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5816100" y="2561405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02481" y="2788278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81" y="2788278"/>
                <a:ext cx="1109278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873778" y="1158152"/>
            <a:ext cx="3929016" cy="2806505"/>
            <a:chOff x="6776498" y="1077986"/>
            <a:chExt cx="3929016" cy="2806505"/>
          </a:xfrm>
        </p:grpSpPr>
        <p:sp>
          <p:nvSpPr>
            <p:cNvPr id="22" name="Rectangular Callout 21"/>
            <p:cNvSpPr/>
            <p:nvPr/>
          </p:nvSpPr>
          <p:spPr>
            <a:xfrm>
              <a:off x="6776498" y="1077986"/>
              <a:ext cx="3929016" cy="2806505"/>
            </a:xfrm>
            <a:prstGeom prst="wedgeRectCallout">
              <a:avLst>
                <a:gd name="adj1" fmla="val -85997"/>
                <a:gd name="adj2" fmla="val 149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911" y="2561405"/>
              <a:ext cx="2034664" cy="1307696"/>
            </a:xfrm>
            <a:prstGeom prst="rect">
              <a:avLst/>
            </a:prstGeom>
          </p:spPr>
        </p:pic>
        <p:sp>
          <p:nvSpPr>
            <p:cNvPr id="20" name="Rectangular Callout 19"/>
            <p:cNvSpPr/>
            <p:nvPr/>
          </p:nvSpPr>
          <p:spPr>
            <a:xfrm>
              <a:off x="7781560" y="1221953"/>
              <a:ext cx="2482813" cy="838639"/>
            </a:xfrm>
            <a:prstGeom prst="wedgeRectCallout">
              <a:avLst>
                <a:gd name="adj1" fmla="val -27066"/>
                <a:gd name="adj2" fmla="val 109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/>
                <a:t>CPUState</a:t>
              </a:r>
              <a:r>
                <a:rPr lang="en-US" sz="3200" dirty="0" smtClean="0"/>
                <a:t>(3)</a:t>
              </a:r>
              <a:endParaRPr lang="en-US" sz="3200" dirty="0"/>
            </a:p>
          </p:txBody>
        </p:sp>
      </p:grpSp>
      <p:sp>
        <p:nvSpPr>
          <p:cNvPr id="14" name="Rounded Rectangular Callout 13"/>
          <p:cNvSpPr/>
          <p:nvPr/>
        </p:nvSpPr>
        <p:spPr>
          <a:xfrm>
            <a:off x="358725" y="4515728"/>
            <a:ext cx="3543755" cy="1559883"/>
          </a:xfrm>
          <a:prstGeom prst="wedgeRoundRectCallout">
            <a:avLst>
              <a:gd name="adj1" fmla="val 61340"/>
              <a:gd name="adj2" fmla="val -11451"/>
              <a:gd name="adj3" fmla="val 1666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Argument about distribution made informally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9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155470" y="2684417"/>
            <a:ext cx="2214155" cy="4173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48" y="0"/>
            <a:ext cx="3066652" cy="1970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0" y="4532603"/>
            <a:ext cx="5374820" cy="2273145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124097" y="1334149"/>
            <a:ext cx="2730137" cy="127362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 want to print a document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997" y="2161902"/>
            <a:ext cx="1263662" cy="1580606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165669" y="293149"/>
            <a:ext cx="2899954" cy="1176421"/>
          </a:xfrm>
          <a:prstGeom prst="wedgeRoundRectCallout">
            <a:avLst>
              <a:gd name="adj1" fmla="val 58446"/>
              <a:gd name="adj2" fmla="val -1744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Is Alice allowed to print?</a:t>
            </a:r>
            <a:endParaRPr lang="en-US" sz="3200" dirty="0"/>
          </a:p>
        </p:txBody>
      </p:sp>
      <p:sp>
        <p:nvSpPr>
          <p:cNvPr id="10" name="Rounded Rectangular Callout 9"/>
          <p:cNvSpPr/>
          <p:nvPr/>
        </p:nvSpPr>
        <p:spPr>
          <a:xfrm>
            <a:off x="6165669" y="292600"/>
            <a:ext cx="2899954" cy="1176421"/>
          </a:xfrm>
          <a:prstGeom prst="wedgeRoundRectCallout">
            <a:avLst>
              <a:gd name="adj1" fmla="val 58446"/>
              <a:gd name="adj2" fmla="val -1744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Is Alice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student?</a:t>
            </a:r>
            <a:endParaRPr lang="en-US" sz="3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43314" r="3859" b="13829"/>
          <a:stretch/>
        </p:blipFill>
        <p:spPr>
          <a:xfrm>
            <a:off x="5926728" y="5063593"/>
            <a:ext cx="1073323" cy="7249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0613" r="54005" b="13047"/>
          <a:stretch/>
        </p:blipFill>
        <p:spPr>
          <a:xfrm>
            <a:off x="5908436" y="1362018"/>
            <a:ext cx="1104899" cy="1322399"/>
          </a:xfrm>
          <a:prstGeom prst="rect">
            <a:avLst/>
          </a:prstGeom>
        </p:spPr>
      </p:pic>
      <p:sp>
        <p:nvSpPr>
          <p:cNvPr id="13" name="Vertical Scroll 12"/>
          <p:cNvSpPr/>
          <p:nvPr/>
        </p:nvSpPr>
        <p:spPr>
          <a:xfrm>
            <a:off x="9166242" y="2570325"/>
            <a:ext cx="2984863" cy="233172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869055">
            <a:off x="9423438" y="834294"/>
            <a:ext cx="1263662" cy="158060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10642" y="3736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5210152" y="3380325"/>
            <a:ext cx="2170655" cy="1482426"/>
          </a:xfrm>
          <a:prstGeom prst="wedgeRoundRectCallout">
            <a:avLst>
              <a:gd name="adj1" fmla="val 58905"/>
              <a:gd name="adj2" fmla="val 3694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Alice is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</a:t>
            </a:r>
            <a:endParaRPr lang="en-US" sz="32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3570621" y="788816"/>
            <a:ext cx="2170655" cy="1482426"/>
          </a:xfrm>
          <a:prstGeom prst="wedgeRoundRectCallout">
            <a:avLst>
              <a:gd name="adj1" fmla="val 58905"/>
              <a:gd name="adj2" fmla="val 3694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Alice is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4357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34023 -4.07407E-6 C 0.49284 -4.07407E-6 0.68099 -0.0456 0.68099 -0.08217 L 0.68099 -0.16412 " pathEditMode="relative" rAng="0" ptsTypes="AA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49" y="-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3.7037E-6 L 0.00195 -0.45208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2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9" grpId="1" animBg="1"/>
      <p:bldP spid="10" grpId="0" animBg="1"/>
      <p:bldP spid="13" grpId="0" animBg="1"/>
      <p:bldP spid="16" grpId="0" animBg="1"/>
      <p:bldP spid="16" grpId="1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1720448"/>
              </p:ext>
            </p:extLst>
          </p:nvPr>
        </p:nvGraphicFramePr>
        <p:xfrm>
          <a:off x="2032000" y="1118084"/>
          <a:ext cx="8128000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486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969312"/>
              </p:ext>
            </p:extLst>
          </p:nvPr>
        </p:nvGraphicFramePr>
        <p:xfrm>
          <a:off x="2032000" y="1118084"/>
          <a:ext cx="8128000" cy="121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31476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308934"/>
              </p:ext>
            </p:extLst>
          </p:nvPr>
        </p:nvGraphicFramePr>
        <p:xfrm>
          <a:off x="2032000" y="1118084"/>
          <a:ext cx="8128000" cy="1798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926057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81657"/>
              </p:ext>
            </p:extLst>
          </p:nvPr>
        </p:nvGraphicFramePr>
        <p:xfrm>
          <a:off x="2032000" y="1118084"/>
          <a:ext cx="81280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472988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3085067"/>
              </p:ext>
            </p:extLst>
          </p:nvPr>
        </p:nvGraphicFramePr>
        <p:xfrm>
          <a:off x="2032000" y="1118084"/>
          <a:ext cx="8128000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11310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765" y="0"/>
            <a:ext cx="2201522" cy="2706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71" y="0"/>
            <a:ext cx="1804354" cy="27065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35877" y="2706530"/>
            <a:ext cx="2090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Haskell Curry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8659328" y="2706530"/>
            <a:ext cx="2516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William Howard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3720905" cy="2715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The Curry-Howard Isomorphism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The Curry-Howard </a:t>
            </a:r>
            <a:r>
              <a:rPr lang="en-US" sz="3600" dirty="0" err="1" smtClean="0"/>
              <a:t>Correspondance</a:t>
            </a:r>
            <a:endParaRPr lang="en-US" sz="36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867" y="4142936"/>
            <a:ext cx="1875269" cy="27150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814" y="4142936"/>
            <a:ext cx="2035945" cy="2715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690" y="4142936"/>
            <a:ext cx="2232016" cy="271506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0" y="4142936"/>
            <a:ext cx="3249637" cy="2124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The </a:t>
            </a:r>
            <a:r>
              <a:rPr lang="en-US" sz="3600" dirty="0" err="1" smtClean="0"/>
              <a:t>Brouwer</a:t>
            </a:r>
            <a:r>
              <a:rPr lang="en-US" sz="3600" dirty="0" smtClean="0"/>
              <a:t>-</a:t>
            </a:r>
            <a:r>
              <a:rPr lang="en-US" sz="3600" dirty="0" err="1" smtClean="0"/>
              <a:t>Heyting</a:t>
            </a:r>
            <a:r>
              <a:rPr lang="en-US" sz="3600" dirty="0" smtClean="0"/>
              <a:t>-Kolmogorov Interpretation</a:t>
            </a:r>
            <a:endParaRPr lang="en-US" sz="3600" dirty="0"/>
          </a:p>
        </p:txBody>
      </p:sp>
      <p:sp>
        <p:nvSpPr>
          <p:cNvPr id="25" name="TextBox 24"/>
          <p:cNvSpPr txBox="1"/>
          <p:nvPr/>
        </p:nvSpPr>
        <p:spPr>
          <a:xfrm>
            <a:off x="3599154" y="3619716"/>
            <a:ext cx="1955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LEJ </a:t>
            </a:r>
            <a:r>
              <a:rPr lang="en-US" sz="2800" dirty="0" err="1" smtClean="0"/>
              <a:t>Brouwer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723551" y="3619716"/>
            <a:ext cx="22744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Arend</a:t>
            </a:r>
            <a:r>
              <a:rPr lang="en-US" sz="2800" dirty="0" smtClean="0"/>
              <a:t> </a:t>
            </a:r>
            <a:r>
              <a:rPr lang="en-US" sz="2800" dirty="0" err="1" smtClean="0"/>
              <a:t>Heyting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9958801" y="3190044"/>
            <a:ext cx="20153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Andrej Kolmogorov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0" y="6334780"/>
            <a:ext cx="3599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Picture of William Howard from UIC. All others from Wikimedia Commons.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9457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9" grpId="0"/>
      <p:bldP spid="20" grpId="0" uiExpand="1" build="p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94499" y="-77091"/>
                <a:ext cx="3003002" cy="16981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</m:den>
                      </m:f>
                    </m:oMath>
                  </m:oMathPara>
                </a14:m>
                <a:endParaRPr lang="en-US" sz="5400" b="0" dirty="0" smtClean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499" y="-77091"/>
                <a:ext cx="3003002" cy="16981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04097" y="1925929"/>
                <a:ext cx="8983806" cy="2078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f>
                            <m:fPr>
                              <m:type m:val="noBar"/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let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) ≔</m:t>
                              </m:r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m:rPr>
                                  <m:nor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5400" b="0" i="0" smtClean="0">
                                  <a:latin typeface="Cambria Math" panose="02040503050406030204" pitchFamily="18" charset="0"/>
                                </a:rPr>
                                <m:t>in</m:t>
                              </m:r>
                            </m:num>
                            <m:den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den>
                          </m:f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4097" y="1925929"/>
                <a:ext cx="8983806" cy="20787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14951" y="4629524"/>
                <a:ext cx="6962099" cy="17089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5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sSub>
                            <m:sSub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5400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⊢</m:t>
                          </m:r>
                          <m:d>
                            <m:dPr>
                              <m:ctrlP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5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5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: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 &amp; 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den>
                      </m:f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4951" y="4629524"/>
                <a:ext cx="6962099" cy="170892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/>
          <p:cNvSpPr/>
          <p:nvPr/>
        </p:nvSpPr>
        <p:spPr>
          <a:xfrm>
            <a:off x="7597501" y="506141"/>
            <a:ext cx="1404175" cy="640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err="1" smtClean="0"/>
              <a:t>var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587903" y="2458486"/>
            <a:ext cx="1289046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Match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825903" y="5157769"/>
            <a:ext cx="1289046" cy="652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Pair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2920" y="241663"/>
            <a:ext cx="2436223" cy="137940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Assumptions are variables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78728" y="4430804"/>
                <a:ext cx="2436223" cy="198959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Evidence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&amp;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3200" dirty="0" smtClean="0"/>
                  <a:t> is a pair of evidence for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sz="3200" dirty="0" smtClean="0"/>
                  <a:t> and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728" y="4430804"/>
                <a:ext cx="2436223" cy="1989590"/>
              </a:xfrm>
              <a:prstGeom prst="rect">
                <a:avLst/>
              </a:prstGeom>
              <a:blipFill>
                <a:blip r:embed="rId5"/>
                <a:stretch>
                  <a:fillRect l="-1493" t="-4878" r="-9453" b="-1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3211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21" grpId="0" animBg="1"/>
      <p:bldP spid="22" grpId="0" animBg="1"/>
      <p:bldP spid="26" grpId="0" animBg="1"/>
      <p:bldP spid="5" grpId="0" animBg="1"/>
      <p:bldP spid="2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94418" y="4206155"/>
                <a:ext cx="1139683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m:rPr>
                          <m:nor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let</m:t>
                      </m:r>
                      <m:r>
                        <m:rPr>
                          <m:nor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5400" b="0" i="0" smtClean="0">
                          <a:latin typeface="Cambria Math" panose="02040503050406030204" pitchFamily="18" charset="0"/>
                        </a:rPr>
                        <m:t>in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18" y="4206155"/>
                <a:ext cx="11396838" cy="830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/>
          <p:cNvCxnSpPr/>
          <p:nvPr/>
        </p:nvCxnSpPr>
        <p:spPr>
          <a:xfrm>
            <a:off x="182880" y="4135901"/>
            <a:ext cx="11619914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742105" y="3205005"/>
                <a:ext cx="866859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d>
                        <m:dPr>
                          <m:ctrlPr>
                            <a:rPr lang="en-US" sz="5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5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&amp;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2105" y="3205005"/>
                <a:ext cx="8668592" cy="830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>
            <a:off x="133643" y="3092547"/>
            <a:ext cx="1166915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469" y="2206232"/>
                <a:ext cx="58762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69" y="2206232"/>
                <a:ext cx="5876289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66469" y="2091397"/>
            <a:ext cx="56801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0" y="1147944"/>
                <a:ext cx="584102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47944"/>
                <a:ext cx="5841022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244445" y="2203855"/>
                <a:ext cx="570098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45" y="2203855"/>
                <a:ext cx="5700984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>
            <a:off x="6297803" y="2091397"/>
            <a:ext cx="5647626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244445" y="1147943"/>
                <a:ext cx="5818003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54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5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445" y="1147943"/>
                <a:ext cx="5818003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720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530693"/>
              </p:ext>
            </p:extLst>
          </p:nvPr>
        </p:nvGraphicFramePr>
        <p:xfrm>
          <a:off x="2032000" y="1118084"/>
          <a:ext cx="8128000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4505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583418"/>
              </p:ext>
            </p:extLst>
          </p:nvPr>
        </p:nvGraphicFramePr>
        <p:xfrm>
          <a:off x="2032000" y="1118084"/>
          <a:ext cx="812800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Trust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5904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03317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" y="0"/>
            <a:ext cx="1828804" cy="1828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" y="2514598"/>
            <a:ext cx="1828804" cy="18288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" y="5029196"/>
            <a:ext cx="1828804" cy="18288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35896" y="2821173"/>
            <a:ext cx="359361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thorization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1775645" y="306575"/>
            <a:ext cx="39855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thentication</a:t>
            </a:r>
            <a:endParaRPr lang="en-US" sz="6000" dirty="0"/>
          </a:p>
        </p:txBody>
      </p:sp>
      <p:sp>
        <p:nvSpPr>
          <p:cNvPr id="7" name="TextBox 6"/>
          <p:cNvSpPr txBox="1"/>
          <p:nvPr/>
        </p:nvSpPr>
        <p:spPr>
          <a:xfrm>
            <a:off x="1835896" y="5335771"/>
            <a:ext cx="10230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err="1" smtClean="0"/>
              <a:t>dit</a:t>
            </a:r>
            <a:endParaRPr lang="en-US" sz="6000" dirty="0"/>
          </a:p>
        </p:txBody>
      </p:sp>
      <p:sp>
        <p:nvSpPr>
          <p:cNvPr id="8" name="Cloud Callout 7"/>
          <p:cNvSpPr/>
          <p:nvPr/>
        </p:nvSpPr>
        <p:spPr>
          <a:xfrm>
            <a:off x="5876262" y="2377262"/>
            <a:ext cx="3324446" cy="2103476"/>
          </a:xfrm>
          <a:prstGeom prst="cloudCallout">
            <a:avLst>
              <a:gd name="adj1" fmla="val -65183"/>
              <a:gd name="adj2" fmla="val -1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Who may do what?</a:t>
            </a:r>
            <a:endParaRPr lang="en-US" sz="3200" dirty="0"/>
          </a:p>
        </p:txBody>
      </p:sp>
      <p:sp>
        <p:nvSpPr>
          <p:cNvPr id="9" name="Cloud Callout 8"/>
          <p:cNvSpPr/>
          <p:nvPr/>
        </p:nvSpPr>
        <p:spPr>
          <a:xfrm>
            <a:off x="6269667" y="0"/>
            <a:ext cx="3324446" cy="2103476"/>
          </a:xfrm>
          <a:prstGeom prst="cloudCallout">
            <a:avLst>
              <a:gd name="adj1" fmla="val -66249"/>
              <a:gd name="adj2" fmla="val -55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Who is who?</a:t>
            </a:r>
            <a:endParaRPr lang="en-US" sz="3200" dirty="0"/>
          </a:p>
        </p:txBody>
      </p:sp>
      <p:sp>
        <p:nvSpPr>
          <p:cNvPr id="10" name="Cloud Callout 9"/>
          <p:cNvSpPr/>
          <p:nvPr/>
        </p:nvSpPr>
        <p:spPr>
          <a:xfrm>
            <a:off x="3526467" y="4754524"/>
            <a:ext cx="3324446" cy="2103476"/>
          </a:xfrm>
          <a:prstGeom prst="cloudCallout">
            <a:avLst>
              <a:gd name="adj1" fmla="val -65183"/>
              <a:gd name="adj2" fmla="val -1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What do we record?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361507" y="259615"/>
            <a:ext cx="11383925" cy="2218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Questions about authorization: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state authorization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reason about authorization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enforce authorization policies?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 rot="10800000">
                <a:off x="8314660" y="836528"/>
                <a:ext cx="674095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8314660" y="836528"/>
                <a:ext cx="674095" cy="109850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8974395" y="783629"/>
            <a:ext cx="27710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Main focus of today’s talk</a:t>
            </a:r>
            <a:endParaRPr lang="en-US" sz="32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345825" y="1860261"/>
                <a:ext cx="6285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825" y="1860261"/>
                <a:ext cx="62857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8988755" y="1800086"/>
            <a:ext cx="3057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Touch on if time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2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55A11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  <p:bldP spid="9" grpId="0" animBg="1"/>
      <p:bldP spid="10" grpId="0" animBg="1"/>
      <p:bldP spid="11" grpId="0" uiExpand="1" build="p" animBg="1"/>
      <p:bldP spid="12" grpId="0"/>
      <p:bldP spid="13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332516"/>
              </p:ext>
            </p:extLst>
          </p:nvPr>
        </p:nvGraphicFramePr>
        <p:xfrm>
          <a:off x="2032000" y="1118084"/>
          <a:ext cx="8128000" cy="4693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Trust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Communication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1045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7936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30745"/>
              </p:ext>
            </p:extLst>
          </p:nvPr>
        </p:nvGraphicFramePr>
        <p:xfrm>
          <a:off x="2032000" y="1118084"/>
          <a:ext cx="8128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Processes (Computers,</a:t>
                      </a:r>
                      <a:r>
                        <a:rPr lang="en-US" sz="3200" baseline="0" dirty="0" smtClean="0"/>
                        <a:t> threads,…)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Trust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Communication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1045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48385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15576"/>
              </p:ext>
            </p:extLst>
          </p:nvPr>
        </p:nvGraphicFramePr>
        <p:xfrm>
          <a:off x="2032000" y="1118084"/>
          <a:ext cx="8128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Processes (Computers,</a:t>
                      </a:r>
                      <a:r>
                        <a:rPr lang="en-US" sz="3200" baseline="0" dirty="0" smtClean="0"/>
                        <a:t> threads,…)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Trust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Communication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1045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41240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1603"/>
              </p:ext>
            </p:extLst>
          </p:nvPr>
        </p:nvGraphicFramePr>
        <p:xfrm>
          <a:off x="2032000" y="1118084"/>
          <a:ext cx="8128000" cy="518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705207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9087292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Logic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 smtClean="0"/>
                        <a:t>Computation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3910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Propositions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Types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95967"/>
                  </a:ext>
                </a:extLst>
              </a:tr>
              <a:tr h="523483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Proofs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Programs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86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Assumptions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Inputs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7589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Conclusions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Outputs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6756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Principals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Processes (Computers,</a:t>
                      </a:r>
                      <a:r>
                        <a:rPr lang="en-US" sz="3200" baseline="0" dirty="0" smtClean="0"/>
                        <a:t> threads,…)</a:t>
                      </a:r>
                      <a:endParaRPr lang="en-US" sz="3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9125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Trust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5659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Communication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smtClean="0"/>
                        <a:t>Message-Passing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81045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89510" y="0"/>
            <a:ext cx="9012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The Propositions-as-Types Principle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2635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11361" y="0"/>
            <a:ext cx="836927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Need a programming paradigm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Message-Passing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A Top-Down Point of View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I.e., not a separate program for each process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569" y="2633248"/>
            <a:ext cx="6360862" cy="422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2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2426678" y="2108492"/>
            <a:ext cx="925776" cy="1745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198" y="2108535"/>
            <a:ext cx="1163335" cy="174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52454" y="2732648"/>
                <a:ext cx="137518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454" y="2732648"/>
                <a:ext cx="137518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le 4"/>
          <p:cNvSpPr/>
          <p:nvPr/>
        </p:nvSpPr>
        <p:spPr>
          <a:xfrm>
            <a:off x="1406769" y="2108492"/>
            <a:ext cx="921434" cy="87252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437077" y="1860125"/>
            <a:ext cx="921434" cy="87252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352454" y="2732648"/>
                <a:ext cx="1443537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454" y="2732648"/>
                <a:ext cx="1443537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801" y="1760113"/>
            <a:ext cx="784640" cy="78464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5018031" y="2596921"/>
            <a:ext cx="2862775" cy="768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43314" r="3859" b="13829"/>
          <a:stretch/>
        </p:blipFill>
        <p:spPr>
          <a:xfrm>
            <a:off x="3722668" y="4035376"/>
            <a:ext cx="1073323" cy="724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0613" r="54005" b="13047"/>
          <a:stretch/>
        </p:blipFill>
        <p:spPr>
          <a:xfrm>
            <a:off x="9437077" y="3471312"/>
            <a:ext cx="1104899" cy="1322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9405255" y="1413769"/>
                <a:ext cx="9850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255" y="1413769"/>
                <a:ext cx="985078" cy="1477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28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6 L 0.47044 0.00024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 animBg="1"/>
      <p:bldP spid="6" grpId="0" animBg="1"/>
      <p:bldP spid="7" grpId="0"/>
      <p:bldP spid="9" grpId="0" animBg="1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406769" y="636233"/>
            <a:ext cx="8951742" cy="2349851"/>
            <a:chOff x="1406769" y="636233"/>
            <a:chExt cx="8951742" cy="23498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2426678" y="884600"/>
              <a:ext cx="925776" cy="174504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198" y="884643"/>
              <a:ext cx="1163335" cy="1745003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406769" y="884600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37077" y="636233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5018031" y="1373029"/>
              <a:ext cx="2862775" cy="768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3352454" y="1508756"/>
                  <a:ext cx="1375185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454" y="1508756"/>
                  <a:ext cx="1375185" cy="14773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0461055" y="1152318"/>
                <a:ext cx="60433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055" y="1152318"/>
                <a:ext cx="604333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1406769" y="3253802"/>
            <a:ext cx="8951742" cy="2349851"/>
            <a:chOff x="1509313" y="3253802"/>
            <a:chExt cx="8951742" cy="2349851"/>
          </a:xfrm>
        </p:grpSpPr>
        <p:sp>
          <p:nvSpPr>
            <p:cNvPr id="20" name="Rounded Rectangle 19"/>
            <p:cNvSpPr/>
            <p:nvPr/>
          </p:nvSpPr>
          <p:spPr>
            <a:xfrm>
              <a:off x="1509313" y="3502169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9539621" y="3253802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ight Arrow 21"/>
            <p:cNvSpPr/>
            <p:nvPr/>
          </p:nvSpPr>
          <p:spPr>
            <a:xfrm>
              <a:off x="5120575" y="3990598"/>
              <a:ext cx="2862775" cy="768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3454998" y="4126325"/>
                  <a:ext cx="1665521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54998" y="4126325"/>
                  <a:ext cx="1665521" cy="147732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9391" b="100000" l="36875" r="78672">
                          <a14:backgroundMark x1="68984" y1="26069" x2="68984" y2="26069"/>
                          <a14:backgroundMark x1="70117" y1="48330" x2="70117" y2="48330"/>
                          <a14:backgroundMark x1="70117" y1="46690" x2="69805" y2="45050"/>
                          <a14:backgroundMark x1="69648" y1="28412" x2="69648" y2="28412"/>
                          <a14:backgroundMark x1="69297" y1="27299" x2="69297" y2="2729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51" t="18256" r="21595" b="410"/>
            <a:stretch/>
          </p:blipFill>
          <p:spPr>
            <a:xfrm>
              <a:off x="2328203" y="3502168"/>
              <a:ext cx="1346744" cy="1745046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816" b="100000" l="3858" r="98638">
                          <a14:foregroundMark x1="51589" y1="6057" x2="49773" y2="6239"/>
                          <a14:backgroundMark x1="32526" y1="34343" x2="32526" y2="343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3" t="2971" r="1461"/>
            <a:stretch/>
          </p:blipFill>
          <p:spPr>
            <a:xfrm>
              <a:off x="8171198" y="3502168"/>
              <a:ext cx="1374285" cy="1746182"/>
            </a:xfrm>
            <a:prstGeom prst="rect">
              <a:avLst/>
            </a:prstGeom>
          </p:spPr>
        </p:pic>
      </p:grpSp>
      <p:sp>
        <p:nvSpPr>
          <p:cNvPr id="27" name="Rectangle 26"/>
          <p:cNvSpPr/>
          <p:nvPr/>
        </p:nvSpPr>
        <p:spPr>
          <a:xfrm>
            <a:off x="2538046" y="5655212"/>
            <a:ext cx="7115908" cy="1132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By treating these programs as equivalent, we can reason about concurrency.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4568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-0.00221 -0.381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1907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4.58333E-6 0.38171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06769" y="636233"/>
            <a:ext cx="8951742" cy="2349851"/>
            <a:chOff x="1406769" y="636233"/>
            <a:chExt cx="8951742" cy="234985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2426678" y="884600"/>
              <a:ext cx="925776" cy="174504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1198" y="884643"/>
              <a:ext cx="1163335" cy="1745003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406769" y="884600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437077" y="636233"/>
              <a:ext cx="921434" cy="872523"/>
            </a:xfrm>
            <a:prstGeom prst="roundRect">
              <a:avLst/>
            </a:prstGeom>
            <a:noFill/>
            <a:ln w="38100">
              <a:prstDash val="dash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5018031" y="1373029"/>
              <a:ext cx="2862775" cy="76818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3352454" y="1508756"/>
                  <a:ext cx="1375185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2454" y="1508756"/>
                  <a:ext cx="1375185" cy="147732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9235" y="4549237"/>
            <a:ext cx="925776" cy="1745046"/>
          </a:xfrm>
          <a:prstGeom prst="rect">
            <a:avLst/>
          </a:prstGeom>
        </p:spPr>
      </p:pic>
      <p:sp>
        <p:nvSpPr>
          <p:cNvPr id="10" name="Isosceles Triangle 9"/>
          <p:cNvSpPr/>
          <p:nvPr/>
        </p:nvSpPr>
        <p:spPr>
          <a:xfrm rot="5400000">
            <a:off x="7875375" y="5064229"/>
            <a:ext cx="671732" cy="101990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572385" y="5427301"/>
                <a:ext cx="25076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 smtClean="0"/>
                  <a:t>Send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sz="3200" dirty="0" smtClean="0"/>
                  <a:t> to Bob</a:t>
                </a:r>
                <a:endParaRPr lang="en-US" sz="3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85" y="5427301"/>
                <a:ext cx="2507610" cy="584775"/>
              </a:xfrm>
              <a:prstGeom prst="rect">
                <a:avLst/>
              </a:prstGeom>
              <a:blipFill>
                <a:blip r:embed="rId5"/>
                <a:stretch>
                  <a:fillRect l="-6326" t="-12500" r="-5109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52" y="4549280"/>
            <a:ext cx="1163335" cy="1745003"/>
          </a:xfrm>
          <a:prstGeom prst="rect">
            <a:avLst/>
          </a:prstGeom>
        </p:spPr>
      </p:pic>
      <p:sp>
        <p:nvSpPr>
          <p:cNvPr id="13" name="Isosceles Triangle 12"/>
          <p:cNvSpPr/>
          <p:nvPr/>
        </p:nvSpPr>
        <p:spPr>
          <a:xfrm rot="5400000">
            <a:off x="1437832" y="5209735"/>
            <a:ext cx="671732" cy="101990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007995" y="5251798"/>
            <a:ext cx="3255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Receive from Alice</a:t>
            </a:r>
            <a:endParaRPr lang="en-US" sz="32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5502423" y="4536244"/>
            <a:ext cx="328246" cy="1695158"/>
            <a:chOff x="5423095" y="4494627"/>
            <a:chExt cx="328246" cy="169515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423095" y="4494628"/>
              <a:ext cx="0" cy="1695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51341" y="4494627"/>
              <a:ext cx="0" cy="1695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Down Arrow 18"/>
          <p:cNvSpPr/>
          <p:nvPr/>
        </p:nvSpPr>
        <p:spPr>
          <a:xfrm rot="2057762">
            <a:off x="4021001" y="2965636"/>
            <a:ext cx="555673" cy="20360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9542238" flipH="1">
            <a:off x="8253531" y="2965637"/>
            <a:ext cx="555673" cy="20360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68840" y="1962936"/>
            <a:ext cx="11654320" cy="293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Are Choreographies Good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Untyped</a:t>
            </a:r>
            <a:r>
              <a:rPr lang="en-US" sz="3200" dirty="0" smtClean="0"/>
              <a:t> (or Session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Stateful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common logical connectives (e.g., implication)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beliefs about beliefs</a:t>
            </a:r>
          </a:p>
        </p:txBody>
      </p:sp>
    </p:spTree>
    <p:extLst>
      <p:ext uri="{BB962C8B-B14F-4D97-AF65-F5344CB8AC3E}">
        <p14:creationId xmlns:p14="http://schemas.microsoft.com/office/powerpoint/2010/main" val="373905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 animBg="1"/>
      <p:bldP spid="14" grpId="0"/>
      <p:bldP spid="19" grpId="0" animBg="1"/>
      <p:bldP spid="23" grpId="0" animBg="1"/>
      <p:bldP spid="24" grpId="0" uiExpand="1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Functional Choreographies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Ongoing joint work with Deepak Garg</a:t>
            </a:r>
          </a:p>
        </p:txBody>
      </p:sp>
    </p:spTree>
    <p:extLst>
      <p:ext uri="{BB962C8B-B14F-4D97-AF65-F5344CB8AC3E}">
        <p14:creationId xmlns:p14="http://schemas.microsoft.com/office/powerpoint/2010/main" val="19054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1616781" y="694723"/>
            <a:ext cx="925776" cy="1745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301" y="694766"/>
            <a:ext cx="1163335" cy="174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542557" y="1318879"/>
                <a:ext cx="137518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57" y="1318879"/>
                <a:ext cx="137518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8627180" y="446356"/>
            <a:ext cx="921434" cy="87252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42557" y="1318879"/>
                <a:ext cx="1443537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557" y="1318879"/>
                <a:ext cx="1443537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04" y="346344"/>
            <a:ext cx="784640" cy="78464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208134" y="1183152"/>
            <a:ext cx="2862775" cy="768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43314" r="3859" b="13829"/>
          <a:stretch/>
        </p:blipFill>
        <p:spPr>
          <a:xfrm>
            <a:off x="2912771" y="3191728"/>
            <a:ext cx="1073323" cy="7249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0613" r="54005" b="13047"/>
          <a:stretch/>
        </p:blipFill>
        <p:spPr>
          <a:xfrm>
            <a:off x="8627180" y="2627664"/>
            <a:ext cx="1104899" cy="13223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304623" y="1212675"/>
                <a:ext cx="143026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23" y="1212675"/>
                <a:ext cx="1430263" cy="14773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837430" y="1183152"/>
                <a:ext cx="604333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7430" y="1183152"/>
                <a:ext cx="604333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131761" y="3131887"/>
                <a:ext cx="846707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761" y="3131887"/>
                <a:ext cx="846707" cy="15696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6389495" y="3131887"/>
                <a:ext cx="3665695" cy="1269625"/>
              </a:xfrm>
              <a:prstGeom prst="wedgeRoundRectCallout">
                <a:avLst>
                  <a:gd name="adj1" fmla="val -62855"/>
                  <a:gd name="adj2" fmla="val 22294"/>
                  <a:gd name="adj3" fmla="val 1666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now refers to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495" y="3131887"/>
                <a:ext cx="3665695" cy="1269625"/>
              </a:xfrm>
              <a:prstGeom prst="wedgeRoundRectCallout">
                <a:avLst>
                  <a:gd name="adj1" fmla="val -62855"/>
                  <a:gd name="adj2" fmla="val 22294"/>
                  <a:gd name="adj3" fmla="val 16667"/>
                </a:avLst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95" y="3362096"/>
            <a:ext cx="367324" cy="550986"/>
          </a:xfrm>
          <a:prstGeom prst="rect">
            <a:avLst/>
          </a:prstGeom>
        </p:spPr>
      </p:pic>
      <p:sp>
        <p:nvSpPr>
          <p:cNvPr id="20" name="Rounded Rectangle 19"/>
          <p:cNvSpPr/>
          <p:nvPr/>
        </p:nvSpPr>
        <p:spPr>
          <a:xfrm>
            <a:off x="695347" y="446356"/>
            <a:ext cx="921434" cy="872523"/>
          </a:xfrm>
          <a:prstGeom prst="roundRect">
            <a:avLst/>
          </a:prstGeom>
          <a:noFill/>
          <a:ln w="38100">
            <a:prstDash val="dash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405388" y="5325704"/>
                <a:ext cx="1665521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5388" y="5325704"/>
                <a:ext cx="1665521" cy="147732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4278593" y="4701547"/>
            <a:ext cx="1346744" cy="1745046"/>
          </a:xfrm>
          <a:prstGeom prst="rect">
            <a:avLst/>
          </a:prstGeom>
        </p:spPr>
      </p:pic>
      <p:sp>
        <p:nvSpPr>
          <p:cNvPr id="24" name="Rounded Rectangular Callout 23"/>
          <p:cNvSpPr/>
          <p:nvPr/>
        </p:nvSpPr>
        <p:spPr>
          <a:xfrm>
            <a:off x="7346781" y="5112263"/>
            <a:ext cx="3665695" cy="1436248"/>
          </a:xfrm>
          <a:prstGeom prst="wedgeRoundRectCallout">
            <a:avLst>
              <a:gd name="adj1" fmla="val -62855"/>
              <a:gd name="adj2" fmla="val 22294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Whole program computes a value on </a:t>
            </a:r>
            <a:endParaRPr lang="en-US" sz="32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9552727" y="5990279"/>
            <a:ext cx="430817" cy="55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19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EFD9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4167E-6 -3.7037E-6 L 0.47044 0.00024 " pathEditMode="relative" rAng="0" ptsTypes="AA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  <p:bldP spid="4" grpId="2"/>
      <p:bldP spid="6" grpId="0" animBg="1"/>
      <p:bldP spid="6" grpId="1" animBg="1"/>
      <p:bldP spid="7" grpId="0"/>
      <p:bldP spid="7" grpId="1"/>
      <p:bldP spid="9" grpId="1" animBg="1"/>
      <p:bldP spid="13" grpId="0"/>
      <p:bldP spid="13" grpId="1"/>
      <p:bldP spid="14" grpId="0"/>
      <p:bldP spid="14" grpId="1"/>
      <p:bldP spid="15" grpId="0"/>
      <p:bldP spid="16" grpId="0" animBg="1"/>
      <p:bldP spid="20" grpId="0" animBg="1"/>
      <p:bldP spid="20" grpId="1" animBg="1"/>
      <p:bldP spid="21" grpId="0"/>
      <p:bldP spid="24" grpId="0" animBg="1"/>
      <p:bldP spid="24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155470" y="2684417"/>
            <a:ext cx="2214155" cy="4173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48" y="0"/>
            <a:ext cx="3066652" cy="19709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180" y="4532603"/>
            <a:ext cx="5374820" cy="2273145"/>
          </a:xfrm>
          <a:prstGeom prst="rect">
            <a:avLst/>
          </a:prstGeom>
        </p:spPr>
      </p:pic>
      <p:sp>
        <p:nvSpPr>
          <p:cNvPr id="9" name="Rounded Rectangular Callout 8"/>
          <p:cNvSpPr/>
          <p:nvPr/>
        </p:nvSpPr>
        <p:spPr>
          <a:xfrm>
            <a:off x="6165669" y="293149"/>
            <a:ext cx="2899954" cy="1176421"/>
          </a:xfrm>
          <a:prstGeom prst="wedgeRoundRectCallout">
            <a:avLst>
              <a:gd name="adj1" fmla="val 58446"/>
              <a:gd name="adj2" fmla="val -1744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Alice may print</a:t>
            </a:r>
            <a:endParaRPr lang="en-US" sz="3200" dirty="0"/>
          </a:p>
        </p:txBody>
      </p:sp>
      <p:sp>
        <p:nvSpPr>
          <p:cNvPr id="13" name="Vertical Scroll 12"/>
          <p:cNvSpPr/>
          <p:nvPr/>
        </p:nvSpPr>
        <p:spPr>
          <a:xfrm>
            <a:off x="9166242" y="2570325"/>
            <a:ext cx="2984863" cy="233172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0642" y="3736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Rounded Rectangular Callout 15"/>
          <p:cNvSpPr/>
          <p:nvPr/>
        </p:nvSpPr>
        <p:spPr>
          <a:xfrm>
            <a:off x="5210152" y="3380325"/>
            <a:ext cx="2170655" cy="1482426"/>
          </a:xfrm>
          <a:prstGeom prst="wedgeRoundRectCallout">
            <a:avLst>
              <a:gd name="adj1" fmla="val 58905"/>
              <a:gd name="adj2" fmla="val 3694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Alice is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04513">
            <a:off x="403281" y="2321064"/>
            <a:ext cx="2369625" cy="123047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708296" y="37899"/>
            <a:ext cx="4111257" cy="2468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Principals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System Components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Software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Machines</a:t>
            </a:r>
            <a:endParaRPr lang="en-US" sz="3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211572" y="2516372"/>
            <a:ext cx="1155405" cy="1878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/>
          <p:nvPr/>
        </p:nvCxnSpPr>
        <p:spPr>
          <a:xfrm rot="16200000" flipH="1">
            <a:off x="3690748" y="2735651"/>
            <a:ext cx="3291759" cy="2961106"/>
          </a:xfrm>
          <a:prstGeom prst="curvedConnector3">
            <a:avLst>
              <a:gd name="adj1" fmla="val 10017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 flipV="1">
            <a:off x="6087697" y="1709347"/>
            <a:ext cx="3786405" cy="777941"/>
          </a:xfrm>
          <a:prstGeom prst="curvedConnector3">
            <a:avLst>
              <a:gd name="adj1" fmla="val 9979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772927" y="2688948"/>
            <a:ext cx="1292696" cy="6644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Beliefs</a:t>
            </a:r>
            <a:endParaRPr lang="en-US" sz="3200" dirty="0"/>
          </a:p>
        </p:txBody>
      </p:sp>
      <p:cxnSp>
        <p:nvCxnSpPr>
          <p:cNvPr id="40" name="Curved Connector 39"/>
          <p:cNvCxnSpPr/>
          <p:nvPr/>
        </p:nvCxnSpPr>
        <p:spPr>
          <a:xfrm>
            <a:off x="8419275" y="3455581"/>
            <a:ext cx="930288" cy="535172"/>
          </a:xfrm>
          <a:prstGeom prst="curvedConnector3">
            <a:avLst>
              <a:gd name="adj1" fmla="val 47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/>
          <p:cNvCxnSpPr/>
          <p:nvPr/>
        </p:nvCxnSpPr>
        <p:spPr>
          <a:xfrm rot="10800000" flipV="1">
            <a:off x="6223592" y="2768786"/>
            <a:ext cx="1499027" cy="581607"/>
          </a:xfrm>
          <a:prstGeom prst="curvedConnector3">
            <a:avLst>
              <a:gd name="adj1" fmla="val 10059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7722619" y="1469570"/>
            <a:ext cx="584953" cy="1160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167349" y="41133"/>
            <a:ext cx="2182214" cy="45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Permissions</a:t>
            </a:r>
            <a:endParaRPr lang="en-US" sz="3200" dirty="0"/>
          </a:p>
        </p:txBody>
      </p:sp>
      <p:sp>
        <p:nvSpPr>
          <p:cNvPr id="53" name="Rectangle 52"/>
          <p:cNvSpPr/>
          <p:nvPr/>
        </p:nvSpPr>
        <p:spPr>
          <a:xfrm>
            <a:off x="10439032" y="2452561"/>
            <a:ext cx="1617911" cy="45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Policies</a:t>
            </a:r>
            <a:endParaRPr lang="en-US" sz="3200" dirty="0"/>
          </a:p>
        </p:txBody>
      </p:sp>
      <p:sp>
        <p:nvSpPr>
          <p:cNvPr id="54" name="Rectangle 53"/>
          <p:cNvSpPr/>
          <p:nvPr/>
        </p:nvSpPr>
        <p:spPr>
          <a:xfrm>
            <a:off x="4374190" y="4799762"/>
            <a:ext cx="2598915" cy="4597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Wrong Beliefs</a:t>
            </a:r>
            <a:endParaRPr lang="en-US" sz="32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2655">
            <a:off x="726550" y="2317176"/>
            <a:ext cx="1589179" cy="1589179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351721" y="6160561"/>
            <a:ext cx="2512423" cy="5065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Compromised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28361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9C9C9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 animBg="1"/>
      <p:bldP spid="18" grpId="1" uiExpand="1" build="allAtOnce"/>
      <p:bldP spid="34" grpId="0" animBg="1"/>
      <p:bldP spid="52" grpId="0" animBg="1"/>
      <p:bldP spid="53" grpId="0" animBg="1"/>
      <p:bldP spid="54" grpId="0" animBg="1"/>
      <p:bldP spid="5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461658" y="3911902"/>
                <a:ext cx="137518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658" y="3911902"/>
                <a:ext cx="1375185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4334863" y="3287745"/>
            <a:ext cx="1346744" cy="1745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134771" y="3555463"/>
                <a:ext cx="211166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4771" y="3555463"/>
                <a:ext cx="2111668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210863" y="3555463"/>
                <a:ext cx="305776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:     .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63" y="3555463"/>
                <a:ext cx="30577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7669026" y="3287745"/>
            <a:ext cx="1346744" cy="174504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187526" y="2996418"/>
            <a:ext cx="794121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71313" y="1530895"/>
                <a:ext cx="474117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313" y="1530895"/>
                <a:ext cx="4741170" cy="1477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4225054" y="2117501"/>
            <a:ext cx="602093" cy="780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210863" y="3555463"/>
                <a:ext cx="117339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 :?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863" y="3555463"/>
                <a:ext cx="1173398" cy="147732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ular Callout 15"/>
              <p:cNvSpPr/>
              <p:nvPr/>
            </p:nvSpPr>
            <p:spPr>
              <a:xfrm>
                <a:off x="2370406" y="508150"/>
                <a:ext cx="3091252" cy="1062111"/>
              </a:xfrm>
              <a:prstGeom prst="wedgeRoundRectCallout">
                <a:avLst>
                  <a:gd name="adj1" fmla="val -5133"/>
                  <a:gd name="adj2" fmla="val 79719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‘s view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Rounded Rectangular Callou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0406" y="508150"/>
                <a:ext cx="3091252" cy="1062111"/>
              </a:xfrm>
              <a:prstGeom prst="wedgeRoundRectCallout">
                <a:avLst>
                  <a:gd name="adj1" fmla="val -5133"/>
                  <a:gd name="adj2" fmla="val 79719"/>
                  <a:gd name="adj3" fmla="val 16667"/>
                </a:avLst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9391" b="100000" l="36875" r="78672">
                        <a14:backgroundMark x1="68984" y1="26069" x2="68984" y2="26069"/>
                        <a14:backgroundMark x1="70117" y1="48330" x2="70117" y2="48330"/>
                        <a14:backgroundMark x1="70117" y1="46690" x2="69805" y2="45050"/>
                        <a14:backgroundMark x1="69648" y1="28412" x2="69648" y2="28412"/>
                        <a14:backgroundMark x1="69297" y1="27299" x2="69297" y2="27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51" t="18256" r="21595" b="410"/>
          <a:stretch/>
        </p:blipFill>
        <p:spPr>
          <a:xfrm>
            <a:off x="2370406" y="649123"/>
            <a:ext cx="602093" cy="7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3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/>
      <p:bldP spid="15" grpId="0"/>
      <p:bldP spid="15" grpId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3763426" y="982684"/>
            <a:ext cx="685210" cy="1291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576" y="889815"/>
                <a:ext cx="880997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  .</m:t>
                          </m:r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6" y="889815"/>
                <a:ext cx="8809976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6639950" y="168812"/>
                <a:ext cx="3847515" cy="879231"/>
              </a:xfrm>
              <a:prstGeom prst="wedgeRectCallout">
                <a:avLst>
                  <a:gd name="adj1" fmla="val -34910"/>
                  <a:gd name="adj2" fmla="val 697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3200" dirty="0" smtClean="0"/>
                  <a:t> refers to     ‘s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950" y="168812"/>
                <a:ext cx="3847515" cy="879231"/>
              </a:xfrm>
              <a:prstGeom prst="wedgeRectCallout">
                <a:avLst>
                  <a:gd name="adj1" fmla="val -34910"/>
                  <a:gd name="adj2" fmla="val 69700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6719985" y="256880"/>
            <a:ext cx="373003" cy="7030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9097800" y="256880"/>
            <a:ext cx="373003" cy="7030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321082" y="2560462"/>
                <a:ext cx="3847515" cy="879231"/>
              </a:xfrm>
              <a:prstGeom prst="wedgeRectCallout">
                <a:avLst>
                  <a:gd name="adj1" fmla="val -31619"/>
                  <a:gd name="adj2" fmla="val -831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Can recursively call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082" y="2560462"/>
                <a:ext cx="3847515" cy="879231"/>
              </a:xfrm>
              <a:prstGeom prst="wedgeRectCallout">
                <a:avLst>
                  <a:gd name="adj1" fmla="val -31619"/>
                  <a:gd name="adj2" fmla="val -83100"/>
                </a:avLst>
              </a:prstGeom>
              <a:blipFill>
                <a:blip r:embed="rId6"/>
                <a:stretch>
                  <a:fillRect l="-1422" b="-4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76" y="4213448"/>
                <a:ext cx="895078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6" y="4213448"/>
                <a:ext cx="8950784" cy="14773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/>
          <p:cNvSpPr/>
          <p:nvPr/>
        </p:nvSpPr>
        <p:spPr>
          <a:xfrm>
            <a:off x="2389163" y="3334217"/>
            <a:ext cx="3847515" cy="879231"/>
          </a:xfrm>
          <a:prstGeom prst="wedgeRectCallout">
            <a:avLst>
              <a:gd name="adj1" fmla="val -8402"/>
              <a:gd name="adj2" fmla="val 85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Not bound in any process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9284301" y="1266305"/>
            <a:ext cx="2588418" cy="1160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Functions of local values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284301" y="4443259"/>
            <a:ext cx="2588418" cy="1160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Functions of global values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12"/>
              <p:cNvSpPr/>
              <p:nvPr/>
            </p:nvSpPr>
            <p:spPr>
              <a:xfrm>
                <a:off x="5509845" y="5878093"/>
                <a:ext cx="3847515" cy="930670"/>
              </a:xfrm>
              <a:prstGeom prst="wedgeRectCallout">
                <a:avLst>
                  <a:gd name="adj1" fmla="val -31619"/>
                  <a:gd name="adj2" fmla="val -831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3200" dirty="0" smtClean="0"/>
                  <a:t> refers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3200" dirty="0" smtClean="0"/>
              </a:p>
              <a:p>
                <a:pPr algn="ctr"/>
                <a:r>
                  <a:rPr lang="en-US" sz="3200" dirty="0" smtClean="0"/>
                  <a:t>Can recursively call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Rectangular Callout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845" y="5878093"/>
                <a:ext cx="3847515" cy="930670"/>
              </a:xfrm>
              <a:prstGeom prst="wedgeRectCallout">
                <a:avLst>
                  <a:gd name="adj1" fmla="val -31619"/>
                  <a:gd name="adj2" fmla="val -83100"/>
                </a:avLst>
              </a:prstGeom>
              <a:blipFill>
                <a:blip r:embed="rId8"/>
                <a:stretch>
                  <a:fillRect l="-1422" b="-213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385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4" grpId="1" animBg="1"/>
      <p:bldP spid="8" grpId="0" animBg="1"/>
      <p:bldP spid="8" grpId="1" animBg="1"/>
      <p:bldP spid="9" grpId="0"/>
      <p:bldP spid="10" grpId="0" animBg="1"/>
      <p:bldP spid="11" grpId="0" animBg="1"/>
      <p:bldP spid="12" grpId="0" animBg="1"/>
      <p:bldP spid="13" grpId="0" uiExpand="1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734223" y="3436167"/>
            <a:ext cx="475758" cy="896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009913" y="3330560"/>
                <a:ext cx="5924379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7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  .</m:t>
                          </m:r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913" y="3330560"/>
                <a:ext cx="5924379" cy="11079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7749" y="3330560"/>
                <a:ext cx="1582163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49" y="3330560"/>
                <a:ext cx="1582163" cy="11079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04052" y="3330560"/>
                <a:ext cx="394088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:    . 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052" y="3330560"/>
                <a:ext cx="3940887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9997325" y="3422893"/>
            <a:ext cx="762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local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8509549" y="3436167"/>
            <a:ext cx="475758" cy="8967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506437" y="3137095"/>
            <a:ext cx="11071274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67078" y="2029099"/>
                <a:ext cx="6436377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.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72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⊢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7078" y="2029099"/>
                <a:ext cx="6436377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3106210" y="2134706"/>
            <a:ext cx="475758" cy="8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0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1691012" y="889815"/>
            <a:ext cx="8809976" cy="1477328"/>
            <a:chOff x="52576" y="889815"/>
            <a:chExt cx="8809976" cy="14773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780" t="5473" r="17937"/>
            <a:stretch/>
          </p:blipFill>
          <p:spPr>
            <a:xfrm>
              <a:off x="3763426" y="982684"/>
              <a:ext cx="685210" cy="12915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52576" y="889815"/>
                  <a:ext cx="8809976" cy="147732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9600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9600" b="0" i="0" smtClean="0">
                            <a:latin typeface="Cambria Math" panose="02040503050406030204" pitchFamily="18" charset="0"/>
                          </a:rPr>
                          <m:t>rec</m:t>
                        </m:r>
                        <m:r>
                          <m:rPr>
                            <m:nor/>
                          </m:rPr>
                          <a:rPr lang="en-US" sz="96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  .</m:t>
                            </m:r>
                            <m:r>
                              <a:rPr lang="en-US" sz="9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) </m:t>
                        </m:r>
                        <m:r>
                          <a:rPr lang="en-US" sz="96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US" sz="9600" dirty="0"/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76" y="889815"/>
                  <a:ext cx="8809976" cy="147732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9235" y="4549237"/>
            <a:ext cx="925776" cy="1745046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 rot="5400000">
            <a:off x="1437832" y="5209735"/>
            <a:ext cx="671732" cy="101990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572385" y="5473467"/>
                <a:ext cx="314284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 </m:t>
                      </m:r>
                      <m:d>
                        <m:dPr>
                          <m:begChr m:val="⟦"/>
                          <m:endChr m:val="⟧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 )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385" y="5473467"/>
                <a:ext cx="3142847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Isosceles Triangle 7"/>
          <p:cNvSpPr/>
          <p:nvPr/>
        </p:nvSpPr>
        <p:spPr>
          <a:xfrm rot="5400000">
            <a:off x="8069232" y="5120090"/>
            <a:ext cx="671732" cy="1019908"/>
          </a:xfrm>
          <a:prstGeom prst="triangl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371" y="4605141"/>
            <a:ext cx="1163335" cy="174500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45678" y="4599125"/>
            <a:ext cx="328246" cy="1695158"/>
            <a:chOff x="5423095" y="4494627"/>
            <a:chExt cx="328246" cy="1695158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23095" y="4494628"/>
              <a:ext cx="0" cy="1695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751341" y="4494627"/>
              <a:ext cx="0" cy="1695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883444" y="5636039"/>
            <a:ext cx="290734" cy="5480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142490" y="5383823"/>
                <a:ext cx="308732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3200" b="0" i="0" smtClean="0">
                        <a:latin typeface="Cambria Math" panose="02040503050406030204" pitchFamily="18" charset="0"/>
                      </a:rPr>
                      <m:t>rec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. </m:t>
                    </m:r>
                    <m:d>
                      <m:dPr>
                        <m:begChr m:val="⟦"/>
                        <m:endChr m:val="⟧"/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  ) </m:t>
                    </m:r>
                  </m:oMath>
                </a14:m>
                <a:r>
                  <a:rPr lang="en-US" sz="3200" dirty="0" smtClean="0"/>
                  <a:t>()</a:t>
                </a:r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490" y="5383823"/>
                <a:ext cx="3087320" cy="492443"/>
              </a:xfrm>
              <a:prstGeom prst="rect">
                <a:avLst/>
              </a:prstGeom>
              <a:blipFill>
                <a:blip r:embed="rId8"/>
                <a:stretch>
                  <a:fillRect t="-23457" r="-6917" b="-50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223" y="5678215"/>
            <a:ext cx="337229" cy="505844"/>
          </a:xfrm>
          <a:prstGeom prst="rect">
            <a:avLst/>
          </a:prstGeom>
        </p:spPr>
      </p:pic>
      <p:sp>
        <p:nvSpPr>
          <p:cNvPr id="18" name="Down Arrow 17"/>
          <p:cNvSpPr/>
          <p:nvPr/>
        </p:nvSpPr>
        <p:spPr>
          <a:xfrm rot="2057762">
            <a:off x="3992865" y="2462085"/>
            <a:ext cx="555673" cy="20360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19542238" flipH="1">
            <a:off x="8225395" y="2462086"/>
            <a:ext cx="555673" cy="2036082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ular Callout 19"/>
          <p:cNvSpPr/>
          <p:nvPr/>
        </p:nvSpPr>
        <p:spPr>
          <a:xfrm>
            <a:off x="3040009" y="4403696"/>
            <a:ext cx="2790446" cy="712955"/>
          </a:xfrm>
          <a:prstGeom prst="wedgeRoundRectCallout">
            <a:avLst>
              <a:gd name="adj1" fmla="val 10753"/>
              <a:gd name="adj2" fmla="val 109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‘s view of C</a:t>
            </a:r>
            <a:endParaRPr lang="en-U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3206946" y="4473029"/>
            <a:ext cx="290734" cy="548020"/>
          </a:xfrm>
          <a:prstGeom prst="rect">
            <a:avLst/>
          </a:prstGeom>
        </p:spPr>
      </p:pic>
      <p:sp>
        <p:nvSpPr>
          <p:cNvPr id="22" name="Rounded Rectangular Callout 21"/>
          <p:cNvSpPr/>
          <p:nvPr/>
        </p:nvSpPr>
        <p:spPr>
          <a:xfrm>
            <a:off x="9306397" y="4502451"/>
            <a:ext cx="2790446" cy="712955"/>
          </a:xfrm>
          <a:prstGeom prst="wedgeRoundRectCallout">
            <a:avLst>
              <a:gd name="adj1" fmla="val 43522"/>
              <a:gd name="adj2" fmla="val 97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Dummy value</a:t>
            </a:r>
            <a:endParaRPr lang="en-US" sz="3200" dirty="0"/>
          </a:p>
        </p:txBody>
      </p:sp>
      <p:sp>
        <p:nvSpPr>
          <p:cNvPr id="23" name="Rectangle 22"/>
          <p:cNvSpPr/>
          <p:nvPr/>
        </p:nvSpPr>
        <p:spPr>
          <a:xfrm>
            <a:off x="268840" y="1962936"/>
            <a:ext cx="11654320" cy="293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Are Choreographies Good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Untyped</a:t>
            </a:r>
            <a:r>
              <a:rPr lang="en-US" sz="3200" dirty="0" smtClean="0"/>
              <a:t> (or Session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Stateful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common logical connectives (e.g., implication)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beliefs about beliefs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447434" y="2708031"/>
            <a:ext cx="48603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47434" y="3176954"/>
            <a:ext cx="15712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44701" y="3669322"/>
            <a:ext cx="1135809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48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0CECE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4" grpId="0"/>
      <p:bldP spid="18" grpId="0" animBg="1"/>
      <p:bldP spid="19" grpId="0" animBg="1"/>
      <p:bldP spid="20" grpId="0" animBg="1"/>
      <p:bldP spid="20" grpId="1" animBg="1"/>
      <p:bldP spid="22" grpId="0" animBg="1"/>
      <p:bldP spid="23" grpId="0" uiExpand="1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Extending Functional Choreographies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Much more speculative portion of the talk</a:t>
            </a:r>
          </a:p>
          <a:p>
            <a:r>
              <a:rPr lang="en-US" dirty="0" smtClean="0"/>
              <a:t>Ongoing joint work with Hannah </a:t>
            </a:r>
            <a:r>
              <a:rPr lang="en-US" dirty="0" err="1" smtClean="0"/>
              <a:t>Gommerstadt</a:t>
            </a:r>
            <a:r>
              <a:rPr lang="en-US" dirty="0" smtClean="0"/>
              <a:t>, Alex </a:t>
            </a:r>
            <a:r>
              <a:rPr lang="en-US" dirty="0" err="1" smtClean="0"/>
              <a:t>Kavvos</a:t>
            </a:r>
            <a:r>
              <a:rPr lang="en-US" dirty="0" smtClean="0"/>
              <a:t>, Daniel </a:t>
            </a:r>
            <a:r>
              <a:rPr lang="en-US" dirty="0" err="1" smtClean="0"/>
              <a:t>Gratzer</a:t>
            </a:r>
            <a:r>
              <a:rPr lang="en-US" dirty="0" smtClean="0"/>
              <a:t>, Lars Birkedal, and Deepak Garg</a:t>
            </a:r>
          </a:p>
        </p:txBody>
      </p:sp>
    </p:spTree>
    <p:extLst>
      <p:ext uri="{BB962C8B-B14F-4D97-AF65-F5344CB8AC3E}">
        <p14:creationId xmlns:p14="http://schemas.microsoft.com/office/powerpoint/2010/main" val="111588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2576" y="889815"/>
                <a:ext cx="10309489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 :  ⇒   </m:t>
                          </m:r>
                        </m:e>
                      </m:d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6" y="889815"/>
                <a:ext cx="10309489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5162144" y="978155"/>
            <a:ext cx="690016" cy="1300650"/>
          </a:xfrm>
          <a:prstGeom prst="rect">
            <a:avLst/>
          </a:prstGeom>
        </p:spPr>
      </p:pic>
      <p:sp>
        <p:nvSpPr>
          <p:cNvPr id="8" name="Rectangular Callout 7"/>
          <p:cNvSpPr/>
          <p:nvPr/>
        </p:nvSpPr>
        <p:spPr>
          <a:xfrm>
            <a:off x="5800577" y="0"/>
            <a:ext cx="3847515" cy="879231"/>
          </a:xfrm>
          <a:prstGeom prst="wedgeRectCallout">
            <a:avLst>
              <a:gd name="adj1" fmla="val -29973"/>
              <a:gd name="adj2" fmla="val 1081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</a:t>
            </a:r>
            <a:r>
              <a:rPr lang="en-US" sz="3200" dirty="0" smtClean="0"/>
              <a:t>peaks for 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2576" y="4213448"/>
                <a:ext cx="9258945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rec</m:t>
                      </m:r>
                      <m:r>
                        <m:rPr>
                          <m:nor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. </m:t>
                      </m:r>
                      <m:sSub>
                        <m:sSub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) </m:t>
                      </m:r>
                      <m:sSub>
                        <m:sSubPr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9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6" y="4213448"/>
                <a:ext cx="925894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ular Callout 9"/>
          <p:cNvSpPr/>
          <p:nvPr/>
        </p:nvSpPr>
        <p:spPr>
          <a:xfrm>
            <a:off x="6326761" y="3408537"/>
            <a:ext cx="3847515" cy="879231"/>
          </a:xfrm>
          <a:prstGeom prst="wedgeRectCallout">
            <a:avLst>
              <a:gd name="adj1" fmla="val -8402"/>
              <a:gd name="adj2" fmla="val 85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Computes to </a:t>
            </a:r>
            <a:endParaRPr lang="en-US" sz="3200" dirty="0"/>
          </a:p>
        </p:txBody>
      </p:sp>
      <p:sp>
        <p:nvSpPr>
          <p:cNvPr id="11" name="Rectangle 10"/>
          <p:cNvSpPr/>
          <p:nvPr/>
        </p:nvSpPr>
        <p:spPr>
          <a:xfrm>
            <a:off x="9856763" y="1206558"/>
            <a:ext cx="2278965" cy="1160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Functions of Channels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9284301" y="4443259"/>
            <a:ext cx="2588418" cy="1160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Functions of Principals</a:t>
            </a:r>
            <a:endParaRPr lang="en-US" sz="3200" dirty="0"/>
          </a:p>
        </p:txBody>
      </p:sp>
      <p:sp>
        <p:nvSpPr>
          <p:cNvPr id="13" name="Rectangular Callout 12"/>
          <p:cNvSpPr/>
          <p:nvPr/>
        </p:nvSpPr>
        <p:spPr>
          <a:xfrm>
            <a:off x="5509845" y="5878093"/>
            <a:ext cx="3071447" cy="930670"/>
          </a:xfrm>
          <a:prstGeom prst="wedgeRectCallout">
            <a:avLst>
              <a:gd name="adj1" fmla="val -22001"/>
              <a:gd name="adj2" fmla="val -67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How to compile?</a:t>
            </a:r>
            <a:endParaRPr lang="en-US" sz="3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449" y="978155"/>
            <a:ext cx="867100" cy="13006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6135737" y="31357"/>
            <a:ext cx="405739" cy="764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115" y="29557"/>
            <a:ext cx="511954" cy="767931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5587217" y="2400047"/>
            <a:ext cx="3847515" cy="879231"/>
          </a:xfrm>
          <a:prstGeom prst="wedgeRectCallout">
            <a:avLst>
              <a:gd name="adj1" fmla="val -31436"/>
              <a:gd name="adj2" fmla="val -703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Values as a language parameter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080" y="4324675"/>
            <a:ext cx="1074883" cy="11197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9451024" y="3448648"/>
            <a:ext cx="405739" cy="7648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485660" y="5355394"/>
            <a:ext cx="2804987" cy="14533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Session-Typed Higher-Order Processes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3319032" y="2434928"/>
            <a:ext cx="1958652" cy="103878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Network Topology</a:t>
            </a:r>
            <a:endParaRPr lang="en-US" sz="3200" dirty="0"/>
          </a:p>
        </p:txBody>
      </p:sp>
      <p:sp>
        <p:nvSpPr>
          <p:cNvPr id="21" name="Rectangle 20"/>
          <p:cNvSpPr/>
          <p:nvPr/>
        </p:nvSpPr>
        <p:spPr>
          <a:xfrm>
            <a:off x="268840" y="1962936"/>
            <a:ext cx="11654320" cy="293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Are Choreographies Good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Untyped</a:t>
            </a:r>
            <a:r>
              <a:rPr lang="en-US" sz="3200" dirty="0" smtClean="0"/>
              <a:t> (or Session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Stateful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common logical connectives (e.g., implication)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beliefs about beliefs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47434" y="2708031"/>
            <a:ext cx="48603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47434" y="3176954"/>
            <a:ext cx="15712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44701" y="3669322"/>
            <a:ext cx="1135809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47434" y="4180624"/>
            <a:ext cx="232390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23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 animBg="1"/>
      <p:bldP spid="17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616864" y="1479344"/>
            <a:ext cx="925776" cy="1745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/>
              <p:cNvSpPr/>
              <p:nvPr/>
            </p:nvSpPr>
            <p:spPr>
              <a:xfrm>
                <a:off x="3385048" y="784443"/>
                <a:ext cx="474962" cy="687689"/>
              </a:xfrm>
              <a:prstGeom prst="wedgeRoundRectCallout">
                <a:avLst>
                  <a:gd name="adj1" fmla="val -55289"/>
                  <a:gd name="adj2" fmla="val 64826"/>
                  <a:gd name="adj3" fmla="val 16667"/>
                </a:avLst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" name="Rounded 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048" y="784443"/>
                <a:ext cx="474962" cy="687689"/>
              </a:xfrm>
              <a:prstGeom prst="wedgeRoundRectCallout">
                <a:avLst>
                  <a:gd name="adj1" fmla="val -55289"/>
                  <a:gd name="adj2" fmla="val 64826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616864" y="77372"/>
            <a:ext cx="41997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Authorization Logic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086851" y="77372"/>
            <a:ext cx="57618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Functional Choreographies</a:t>
            </a:r>
            <a:endParaRPr lang="en-US" sz="4000" dirty="0"/>
          </a:p>
        </p:txBody>
      </p:sp>
      <p:sp>
        <p:nvSpPr>
          <p:cNvPr id="6" name="Flowchart: Alternate Process 5"/>
          <p:cNvSpPr/>
          <p:nvPr/>
        </p:nvSpPr>
        <p:spPr>
          <a:xfrm>
            <a:off x="6499274" y="1223075"/>
            <a:ext cx="1554480" cy="1407583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7869853" y="2092798"/>
            <a:ext cx="367801" cy="6932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41683" y="1188202"/>
                <a:ext cx="869662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1683" y="1188202"/>
                <a:ext cx="869662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lowchart: Alternate Process 8"/>
          <p:cNvSpPr/>
          <p:nvPr/>
        </p:nvSpPr>
        <p:spPr>
          <a:xfrm>
            <a:off x="10154529" y="1223074"/>
            <a:ext cx="1554480" cy="1407583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91" y="2095316"/>
            <a:ext cx="460514" cy="690772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stCxn id="6" idx="3"/>
            <a:endCxn id="9" idx="1"/>
          </p:cNvCxnSpPr>
          <p:nvPr/>
        </p:nvCxnSpPr>
        <p:spPr>
          <a:xfrm flipV="1">
            <a:off x="8053754" y="1926866"/>
            <a:ext cx="210077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96775" y="3480778"/>
            <a:ext cx="1814732" cy="619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Processes</a:t>
            </a:r>
            <a:endParaRPr lang="en-US" sz="3200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7582486" y="2665530"/>
            <a:ext cx="614289" cy="81524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0011507" y="2665530"/>
            <a:ext cx="419687" cy="81524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196775" y="839934"/>
            <a:ext cx="1814732" cy="619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Topology</a:t>
            </a:r>
            <a:endParaRPr lang="en-US" sz="3200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8778240" y="1472844"/>
            <a:ext cx="7034" cy="475085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96" y="1479344"/>
            <a:ext cx="1163362" cy="174504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623335" y="2054704"/>
            <a:ext cx="250953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</a:t>
            </a:r>
            <a:r>
              <a:rPr lang="en-US" sz="4400" dirty="0" smtClean="0"/>
              <a:t>peaks for</a:t>
            </a:r>
            <a:endParaRPr lang="en-US" sz="4400" dirty="0"/>
          </a:p>
        </p:txBody>
      </p:sp>
      <p:sp>
        <p:nvSpPr>
          <p:cNvPr id="29" name="Rectangle 28"/>
          <p:cNvSpPr/>
          <p:nvPr/>
        </p:nvSpPr>
        <p:spPr>
          <a:xfrm>
            <a:off x="5397352" y="3408095"/>
            <a:ext cx="2379735" cy="619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Computation</a:t>
            </a:r>
            <a:endParaRPr lang="en-US" sz="3200" dirty="0"/>
          </a:p>
        </p:txBody>
      </p:sp>
      <p:cxnSp>
        <p:nvCxnSpPr>
          <p:cNvPr id="30" name="Straight Connector 29"/>
          <p:cNvCxnSpPr>
            <a:stCxn id="29" idx="0"/>
          </p:cNvCxnSpPr>
          <p:nvPr/>
        </p:nvCxnSpPr>
        <p:spPr>
          <a:xfrm flipV="1">
            <a:off x="6587220" y="2335237"/>
            <a:ext cx="563291" cy="1072858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1439364" y="4811042"/>
            <a:ext cx="925776" cy="1745046"/>
          </a:xfrm>
          <a:prstGeom prst="rect">
            <a:avLst/>
          </a:prstGeom>
        </p:spPr>
      </p:pic>
      <p:sp>
        <p:nvSpPr>
          <p:cNvPr id="34" name="Rounded Rectangular Callout 33"/>
          <p:cNvSpPr/>
          <p:nvPr/>
        </p:nvSpPr>
        <p:spPr>
          <a:xfrm>
            <a:off x="2479251" y="3480778"/>
            <a:ext cx="2071023" cy="1863683"/>
          </a:xfrm>
          <a:prstGeom prst="wedgeRoundRectCallout">
            <a:avLst>
              <a:gd name="adj1" fmla="val -60044"/>
              <a:gd name="adj2" fmla="val 418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41" y="3480778"/>
            <a:ext cx="1163362" cy="17450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/>
              <p:cNvSpPr/>
              <p:nvPr/>
            </p:nvSpPr>
            <p:spPr>
              <a:xfrm>
                <a:off x="3751121" y="3578441"/>
                <a:ext cx="462175" cy="733308"/>
              </a:xfrm>
              <a:prstGeom prst="wedgeRoundRectCallout">
                <a:avLst>
                  <a:gd name="adj1" fmla="val -99375"/>
                  <a:gd name="adj2" fmla="val -7992"/>
                  <a:gd name="adj3" fmla="val 1666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Rounded Rectangular Callout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1121" y="3578441"/>
                <a:ext cx="462175" cy="733308"/>
              </a:xfrm>
              <a:prstGeom prst="wedgeRoundRectCallout">
                <a:avLst>
                  <a:gd name="adj1" fmla="val -99375"/>
                  <a:gd name="adj2" fmla="val -7992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lowchart: Alternate Process 36"/>
          <p:cNvSpPr/>
          <p:nvPr/>
        </p:nvSpPr>
        <p:spPr>
          <a:xfrm>
            <a:off x="6499274" y="4623349"/>
            <a:ext cx="1554480" cy="1407583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7869853" y="5493072"/>
            <a:ext cx="367801" cy="693289"/>
          </a:xfrm>
          <a:prstGeom prst="rect">
            <a:avLst/>
          </a:prstGeom>
        </p:spPr>
      </p:pic>
      <p:sp>
        <p:nvSpPr>
          <p:cNvPr id="40" name="Flowchart: Alternate Process 39"/>
          <p:cNvSpPr/>
          <p:nvPr/>
        </p:nvSpPr>
        <p:spPr>
          <a:xfrm>
            <a:off x="10154529" y="4623348"/>
            <a:ext cx="1554480" cy="1407583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991" y="5495590"/>
            <a:ext cx="460514" cy="690772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 flipV="1">
            <a:off x="8053754" y="5344837"/>
            <a:ext cx="2100775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Flowchart: Alternate Process 43"/>
          <p:cNvSpPr/>
          <p:nvPr/>
        </p:nvSpPr>
        <p:spPr>
          <a:xfrm>
            <a:off x="6599499" y="4728566"/>
            <a:ext cx="601643" cy="559801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7063134" y="5072907"/>
            <a:ext cx="188550" cy="355409"/>
          </a:xfrm>
          <a:prstGeom prst="rect">
            <a:avLst/>
          </a:prstGeom>
        </p:spPr>
      </p:pic>
      <p:sp>
        <p:nvSpPr>
          <p:cNvPr id="46" name="Flowchart: Alternate Process 45"/>
          <p:cNvSpPr/>
          <p:nvPr/>
        </p:nvSpPr>
        <p:spPr>
          <a:xfrm>
            <a:off x="7396432" y="4728566"/>
            <a:ext cx="572963" cy="559801"/>
          </a:xfrm>
          <a:prstGeom prst="flowChartAlternateProcess">
            <a:avLst/>
          </a:prstGeom>
          <a:noFill/>
          <a:ln w="571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258" y="5053131"/>
            <a:ext cx="230257" cy="345386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4" idx="3"/>
            <a:endCxn id="46" idx="1"/>
          </p:cNvCxnSpPr>
          <p:nvPr/>
        </p:nvCxnSpPr>
        <p:spPr>
          <a:xfrm>
            <a:off x="7201142" y="5008467"/>
            <a:ext cx="19529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6721184" y="4708867"/>
                <a:ext cx="3257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184" y="4708867"/>
                <a:ext cx="325730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/>
          <p:cNvSpPr/>
          <p:nvPr/>
        </p:nvSpPr>
        <p:spPr>
          <a:xfrm>
            <a:off x="4355894" y="5839716"/>
            <a:ext cx="1959480" cy="8445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Network Simulation</a:t>
            </a:r>
            <a:endParaRPr lang="en-US" sz="3200" dirty="0"/>
          </a:p>
        </p:txBody>
      </p:sp>
      <p:cxnSp>
        <p:nvCxnSpPr>
          <p:cNvPr id="60" name="Straight Connector 59"/>
          <p:cNvCxnSpPr>
            <a:stCxn id="59" idx="3"/>
            <a:endCxn id="62" idx="4"/>
          </p:cNvCxnSpPr>
          <p:nvPr/>
        </p:nvCxnSpPr>
        <p:spPr>
          <a:xfrm flipV="1">
            <a:off x="6315374" y="5563772"/>
            <a:ext cx="963893" cy="698209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6212069" y="4467920"/>
            <a:ext cx="2134396" cy="109585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68840" y="1962936"/>
            <a:ext cx="11654320" cy="29321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Are Choreographies Good Enough?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Untyped</a:t>
            </a:r>
            <a:r>
              <a:rPr lang="en-US" sz="3200" dirty="0" smtClean="0"/>
              <a:t> (or Session Typed)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err="1" smtClean="0"/>
              <a:t>Stateful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common logical connectives (e.g., implication)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No interpretation for beliefs about beliefs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447434" y="2708031"/>
            <a:ext cx="486038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447434" y="3176954"/>
            <a:ext cx="157128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444701" y="3669322"/>
            <a:ext cx="1135809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447434" y="4180624"/>
            <a:ext cx="232390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461385" y="4708867"/>
            <a:ext cx="707186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84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582 0.0007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0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/>
      <p:bldP spid="9" grpId="0" animBg="1"/>
      <p:bldP spid="18" grpId="0" animBg="1"/>
      <p:bldP spid="24" grpId="0" animBg="1"/>
      <p:bldP spid="28" grpId="0"/>
      <p:bldP spid="28" grpId="1"/>
      <p:bldP spid="29" grpId="0" animBg="1"/>
      <p:bldP spid="34" grpId="0" animBg="1"/>
      <p:bldP spid="36" grpId="0" animBg="1"/>
      <p:bldP spid="37" grpId="0" animBg="1"/>
      <p:bldP spid="40" grpId="0" animBg="1"/>
      <p:bldP spid="44" grpId="0" animBg="1"/>
      <p:bldP spid="46" grpId="0" animBg="1"/>
      <p:bldP spid="58" grpId="0"/>
      <p:bldP spid="59" grpId="0" animBg="1"/>
      <p:bldP spid="62" grpId="0" animBg="1"/>
      <p:bldP spid="6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690425" y="0"/>
            <a:ext cx="4811151" cy="107798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Distribution</a:t>
            </a:r>
          </a:p>
          <a:p>
            <a:r>
              <a:rPr lang="en-US" sz="3200" dirty="0" smtClean="0"/>
              <a:t>Unit can break </a:t>
            </a:r>
            <a:r>
              <a:rPr lang="en-US" sz="3200" dirty="0" err="1" smtClean="0"/>
              <a:t>distributivity</a:t>
            </a:r>
            <a:endParaRPr lang="en-US" sz="32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77" y="2957910"/>
            <a:ext cx="2034664" cy="1307696"/>
          </a:xfrm>
          <a:prstGeom prst="rect">
            <a:avLst/>
          </a:prstGeom>
        </p:spPr>
      </p:pic>
      <p:sp>
        <p:nvSpPr>
          <p:cNvPr id="17" name="Rectangular Callout 16"/>
          <p:cNvSpPr/>
          <p:nvPr/>
        </p:nvSpPr>
        <p:spPr>
          <a:xfrm>
            <a:off x="1896126" y="1618458"/>
            <a:ext cx="2482813" cy="838639"/>
          </a:xfrm>
          <a:prstGeom prst="wedgeRectCallout">
            <a:avLst>
              <a:gd name="adj1" fmla="val -27066"/>
              <a:gd name="adj2" fmla="val 1094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CPUState</a:t>
            </a:r>
            <a:r>
              <a:rPr lang="en-US" sz="3200" dirty="0" smtClean="0"/>
              <a:t>(3)</a:t>
            </a:r>
            <a:endParaRPr lang="en-US" sz="32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5816100" y="2561405"/>
            <a:ext cx="791585" cy="14921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902481" y="2788278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481" y="2788278"/>
                <a:ext cx="1109278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7873778" y="1158152"/>
            <a:ext cx="3929016" cy="2806505"/>
            <a:chOff x="6776498" y="1077986"/>
            <a:chExt cx="3929016" cy="2806505"/>
          </a:xfrm>
        </p:grpSpPr>
        <p:sp>
          <p:nvSpPr>
            <p:cNvPr id="22" name="Rectangular Callout 21"/>
            <p:cNvSpPr/>
            <p:nvPr/>
          </p:nvSpPr>
          <p:spPr>
            <a:xfrm>
              <a:off x="6776498" y="1077986"/>
              <a:ext cx="3929016" cy="2806505"/>
            </a:xfrm>
            <a:prstGeom prst="wedgeRectCallout">
              <a:avLst>
                <a:gd name="adj1" fmla="val -85997"/>
                <a:gd name="adj2" fmla="val 149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911" y="2561405"/>
              <a:ext cx="2034664" cy="1307696"/>
            </a:xfrm>
            <a:prstGeom prst="rect">
              <a:avLst/>
            </a:prstGeom>
          </p:spPr>
        </p:pic>
        <p:sp>
          <p:nvSpPr>
            <p:cNvPr id="20" name="Rectangular Callout 19"/>
            <p:cNvSpPr/>
            <p:nvPr/>
          </p:nvSpPr>
          <p:spPr>
            <a:xfrm>
              <a:off x="7781560" y="1221953"/>
              <a:ext cx="2482813" cy="838639"/>
            </a:xfrm>
            <a:prstGeom prst="wedgeRectCallout">
              <a:avLst>
                <a:gd name="adj1" fmla="val -27066"/>
                <a:gd name="adj2" fmla="val 109468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err="1" smtClean="0"/>
                <a:t>CPUState</a:t>
              </a:r>
              <a:r>
                <a:rPr lang="en-US" sz="3200" dirty="0" smtClean="0"/>
                <a:t>(3)</a:t>
              </a:r>
              <a:endParaRPr lang="en-US" sz="3200" dirty="0"/>
            </a:p>
          </p:txBody>
        </p:sp>
      </p:grpSp>
      <p:sp>
        <p:nvSpPr>
          <p:cNvPr id="2" name="Rounded Rectangle 1"/>
          <p:cNvSpPr/>
          <p:nvPr/>
        </p:nvSpPr>
        <p:spPr>
          <a:xfrm>
            <a:off x="2630658" y="4656406"/>
            <a:ext cx="6921305" cy="197651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Need a computation that runs on       but doesn’t run on    ‘s simulation</a:t>
            </a:r>
            <a:endParaRPr lang="en-US" sz="40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355" y="5485454"/>
            <a:ext cx="675584" cy="4342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8380215" y="5300216"/>
            <a:ext cx="395793" cy="7460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483" y="4071683"/>
            <a:ext cx="1226960" cy="11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1507" y="259615"/>
            <a:ext cx="11383925" cy="2218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Questions about authorization: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state authorization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reason about authorization policies?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How do we enforce authorization policies?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 rot="10800000">
                <a:off x="8314660" y="836528"/>
                <a:ext cx="674095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8314660" y="836528"/>
                <a:ext cx="674095" cy="109850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45825" y="1860261"/>
                <a:ext cx="628570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sz="3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5825" y="1860261"/>
                <a:ext cx="628570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755" y="984408"/>
            <a:ext cx="606446" cy="5780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054" y="1821474"/>
            <a:ext cx="300200" cy="531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89804" l="9766" r="898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7" y="2847608"/>
            <a:ext cx="1851198" cy="18439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869" y="4971071"/>
            <a:ext cx="3376246" cy="1104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558" y="3309929"/>
            <a:ext cx="2309438" cy="1174000"/>
          </a:xfrm>
          <a:prstGeom prst="rect">
            <a:avLst/>
          </a:prstGeom>
        </p:spPr>
      </p:pic>
      <p:sp>
        <p:nvSpPr>
          <p:cNvPr id="10" name="Flowchart: Alternate Process 9"/>
          <p:cNvSpPr/>
          <p:nvPr/>
        </p:nvSpPr>
        <p:spPr>
          <a:xfrm>
            <a:off x="6597748" y="3430862"/>
            <a:ext cx="4642339" cy="2106133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Prove programs follow policies using Propositions-as-types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46399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4339883" y="63304"/>
            <a:ext cx="3559126" cy="1519311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Write program in typed functional language</a:t>
            </a:r>
            <a:endParaRPr lang="en-US" sz="3200" dirty="0"/>
          </a:p>
        </p:txBody>
      </p:sp>
      <p:sp>
        <p:nvSpPr>
          <p:cNvPr id="3" name="Flowchart: Alternate Process 2"/>
          <p:cNvSpPr/>
          <p:nvPr/>
        </p:nvSpPr>
        <p:spPr>
          <a:xfrm>
            <a:off x="4339883" y="2559147"/>
            <a:ext cx="3559126" cy="1519311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Write policy as a type</a:t>
            </a:r>
            <a:endParaRPr lang="en-US" sz="3200" dirty="0"/>
          </a:p>
        </p:txBody>
      </p:sp>
      <p:sp>
        <p:nvSpPr>
          <p:cNvPr id="4" name="Flowchart: Alternate Process 3"/>
          <p:cNvSpPr/>
          <p:nvPr/>
        </p:nvSpPr>
        <p:spPr>
          <a:xfrm>
            <a:off x="4339883" y="5054991"/>
            <a:ext cx="3559126" cy="1519311"/>
          </a:xfrm>
          <a:prstGeom prst="flowChartAlternate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Prove your policy, thereby showing that it is followed</a:t>
            </a:r>
            <a:endParaRPr lang="en-US" sz="3200" dirty="0"/>
          </a:p>
        </p:txBody>
      </p:sp>
      <p:sp>
        <p:nvSpPr>
          <p:cNvPr id="5" name="Down Arrow 4"/>
          <p:cNvSpPr/>
          <p:nvPr/>
        </p:nvSpPr>
        <p:spPr>
          <a:xfrm>
            <a:off x="5834575" y="1684019"/>
            <a:ext cx="569741" cy="77372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>
            <a:off x="5834574" y="4179863"/>
            <a:ext cx="569741" cy="77372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79828" y="2559148"/>
                <a:ext cx="2743200" cy="1620716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 smtClean="0"/>
                  <a:t>Same language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⇓</m:t>
                      </m:r>
                    </m:oMath>
                  </m:oMathPara>
                </a14:m>
                <a:endParaRPr lang="en-US" sz="3200" dirty="0" smtClean="0"/>
              </a:p>
              <a:p>
                <a:pPr algn="ctr"/>
                <a:r>
                  <a:rPr lang="en-US" sz="3200" dirty="0" smtClean="0"/>
                  <a:t>Compatible</a:t>
                </a:r>
                <a:endParaRPr lang="en-US" sz="3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828" y="2559148"/>
                <a:ext cx="2743200" cy="1620716"/>
              </a:xfrm>
              <a:prstGeom prst="rect">
                <a:avLst/>
              </a:prstGeom>
              <a:blipFill>
                <a:blip r:embed="rId2"/>
                <a:stretch>
                  <a:fillRect l="-4204" t="-2612" r="-4204" b="-97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urved Connector 11"/>
          <p:cNvCxnSpPr>
            <a:stCxn id="7" idx="0"/>
            <a:endCxn id="2" idx="1"/>
          </p:cNvCxnSpPr>
          <p:nvPr/>
        </p:nvCxnSpPr>
        <p:spPr>
          <a:xfrm rot="5400000" flipH="1" flipV="1">
            <a:off x="2177561" y="396827"/>
            <a:ext cx="1736188" cy="2588455"/>
          </a:xfrm>
          <a:prstGeom prst="curvedConnector2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Curved Connector 12"/>
          <p:cNvCxnSpPr>
            <a:stCxn id="7" idx="2"/>
            <a:endCxn id="4" idx="1"/>
          </p:cNvCxnSpPr>
          <p:nvPr/>
        </p:nvCxnSpPr>
        <p:spPr>
          <a:xfrm rot="16200000" flipH="1">
            <a:off x="2228264" y="3703027"/>
            <a:ext cx="1634783" cy="2588455"/>
          </a:xfrm>
          <a:prstGeom prst="curvedConnector2">
            <a:avLst/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972843" y="2508444"/>
            <a:ext cx="2743200" cy="16207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Requires </a:t>
            </a:r>
            <a:r>
              <a:rPr lang="en-US" sz="3200" i="1" dirty="0" smtClean="0"/>
              <a:t>dependent </a:t>
            </a:r>
            <a:r>
              <a:rPr lang="en-US" sz="3200" dirty="0" smtClean="0"/>
              <a:t>types</a:t>
            </a:r>
            <a:endParaRPr lang="en-US" sz="3200" dirty="0"/>
          </a:p>
        </p:txBody>
      </p:sp>
      <p:cxnSp>
        <p:nvCxnSpPr>
          <p:cNvPr id="17" name="Curved Connector 16"/>
          <p:cNvCxnSpPr>
            <a:stCxn id="16" idx="1"/>
            <a:endCxn id="3" idx="3"/>
          </p:cNvCxnSpPr>
          <p:nvPr/>
        </p:nvCxnSpPr>
        <p:spPr>
          <a:xfrm rot="10800000" flipV="1">
            <a:off x="7899009" y="3318801"/>
            <a:ext cx="1073834" cy="1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972843" y="5004288"/>
            <a:ext cx="2743200" cy="16207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Enforcement Neutral</a:t>
            </a:r>
            <a:endParaRPr lang="en-US" sz="3200" dirty="0"/>
          </a:p>
        </p:txBody>
      </p:sp>
      <p:cxnSp>
        <p:nvCxnSpPr>
          <p:cNvPr id="23" name="Curved Connector 22"/>
          <p:cNvCxnSpPr>
            <a:stCxn id="22" idx="1"/>
            <a:endCxn id="4" idx="3"/>
          </p:cNvCxnSpPr>
          <p:nvPr/>
        </p:nvCxnSpPr>
        <p:spPr>
          <a:xfrm rot="10800000" flipV="1">
            <a:off x="7899009" y="5814645"/>
            <a:ext cx="1073834" cy="1"/>
          </a:xfrm>
          <a:prstGeom prst="curvedConnector3">
            <a:avLst>
              <a:gd name="adj1" fmla="val 50000"/>
            </a:avLst>
          </a:prstGeom>
          <a:ln w="571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776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16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Scroll 1"/>
          <p:cNvSpPr/>
          <p:nvPr/>
        </p:nvSpPr>
        <p:spPr>
          <a:xfrm>
            <a:off x="4603569" y="2263140"/>
            <a:ext cx="2984863" cy="233172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3" name="Cloud Callout 2"/>
          <p:cNvSpPr/>
          <p:nvPr/>
        </p:nvSpPr>
        <p:spPr>
          <a:xfrm>
            <a:off x="444138" y="-68581"/>
            <a:ext cx="11747862" cy="2331721"/>
          </a:xfrm>
          <a:prstGeom prst="cloudCallout">
            <a:avLst>
              <a:gd name="adj1" fmla="val -110"/>
              <a:gd name="adj2" fmla="val 713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 smtClean="0"/>
              <a:t>Does this policy subsume that?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 smtClean="0"/>
              <a:t>Under what circumstances may Alice e.g., print?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3200" dirty="0" smtClean="0"/>
              <a:t>Why is something (not) allowed? </a:t>
            </a:r>
            <a:endParaRPr lang="en-US" sz="3200" dirty="0"/>
          </a:p>
        </p:txBody>
      </p:sp>
      <p:sp>
        <p:nvSpPr>
          <p:cNvPr id="5" name="Explosion 1 4"/>
          <p:cNvSpPr/>
          <p:nvPr/>
        </p:nvSpPr>
        <p:spPr>
          <a:xfrm rot="20334259">
            <a:off x="8209515" y="102924"/>
            <a:ext cx="4563185" cy="3308240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Need a formal way to write down policies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ular Callout 5"/>
          <p:cNvSpPr/>
          <p:nvPr/>
        </p:nvSpPr>
        <p:spPr>
          <a:xfrm>
            <a:off x="1645920" y="2194561"/>
            <a:ext cx="2697479" cy="1926952"/>
          </a:xfrm>
          <a:prstGeom prst="wedgeRectCallout">
            <a:avLst>
              <a:gd name="adj1" fmla="val 70450"/>
              <a:gd name="adj2" fmla="val -15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“Any principal which is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 may print.”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ular Callout 6"/>
              <p:cNvSpPr/>
              <p:nvPr/>
            </p:nvSpPr>
            <p:spPr>
              <a:xfrm>
                <a:off x="1489166" y="2346961"/>
                <a:ext cx="3006633" cy="1728650"/>
              </a:xfrm>
              <a:prstGeom prst="wedgeRectCallout">
                <a:avLst>
                  <a:gd name="adj1" fmla="val 64150"/>
                  <a:gd name="adj2" fmla="val -4585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Prin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isStudent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MayPrint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7" name="Rectangular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66" y="2346961"/>
                <a:ext cx="3006633" cy="1728650"/>
              </a:xfrm>
              <a:prstGeom prst="wedgeRectCallout">
                <a:avLst>
                  <a:gd name="adj1" fmla="val 64150"/>
                  <a:gd name="adj2" fmla="val -4585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793567" y="1672046"/>
            <a:ext cx="2402478" cy="86659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Logical Implications</a:t>
            </a:r>
            <a:endParaRPr lang="en-US" sz="3200" dirty="0"/>
          </a:p>
        </p:txBody>
      </p:sp>
      <p:sp>
        <p:nvSpPr>
          <p:cNvPr id="9" name="Rounded Rectangle 8"/>
          <p:cNvSpPr/>
          <p:nvPr/>
        </p:nvSpPr>
        <p:spPr>
          <a:xfrm>
            <a:off x="3321233" y="5082631"/>
            <a:ext cx="2898863" cy="11026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Permissions are relations</a:t>
            </a:r>
            <a:endParaRPr lang="en-US" sz="3200" dirty="0"/>
          </a:p>
        </p:txBody>
      </p:sp>
      <p:sp>
        <p:nvSpPr>
          <p:cNvPr id="10" name="Oval 9"/>
          <p:cNvSpPr/>
          <p:nvPr/>
        </p:nvSpPr>
        <p:spPr>
          <a:xfrm>
            <a:off x="1922959" y="3366112"/>
            <a:ext cx="2420440" cy="755400"/>
          </a:xfrm>
          <a:prstGeom prst="ellipse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10" idx="4"/>
          </p:cNvCxnSpPr>
          <p:nvPr/>
        </p:nvCxnSpPr>
        <p:spPr>
          <a:xfrm>
            <a:off x="3133179" y="4121512"/>
            <a:ext cx="328478" cy="96111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734" y="4526282"/>
            <a:ext cx="3093445" cy="11026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Not all relations are permissions</a:t>
            </a:r>
            <a:endParaRPr lang="en-US" sz="3200" dirty="0"/>
          </a:p>
        </p:txBody>
      </p:sp>
      <p:sp>
        <p:nvSpPr>
          <p:cNvPr id="16" name="Oval 15"/>
          <p:cNvSpPr/>
          <p:nvPr/>
        </p:nvSpPr>
        <p:spPr>
          <a:xfrm>
            <a:off x="1455041" y="2833586"/>
            <a:ext cx="2420440" cy="755400"/>
          </a:xfrm>
          <a:prstGeom prst="ellipse">
            <a:avLst/>
          </a:prstGeom>
          <a:noFill/>
          <a:ln w="571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endCxn id="15" idx="0"/>
          </p:cNvCxnSpPr>
          <p:nvPr/>
        </p:nvCxnSpPr>
        <p:spPr>
          <a:xfrm flipH="1">
            <a:off x="1586457" y="3475933"/>
            <a:ext cx="184104" cy="1050349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2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CC3E5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2CC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EE599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9" grpId="0" animBg="1"/>
      <p:bldP spid="9" grpId="1" animBg="1"/>
      <p:bldP spid="10" grpId="0" animBg="1"/>
      <p:bldP spid="15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Authorization policies can be reasoned about with logic</a:t>
            </a:r>
          </a:p>
          <a:p>
            <a:r>
              <a:rPr lang="en-US" sz="3200" dirty="0" smtClean="0"/>
              <a:t>Rules for this logic are not obvious</a:t>
            </a:r>
          </a:p>
          <a:p>
            <a:r>
              <a:rPr lang="en-US" sz="3200" dirty="0" smtClean="0"/>
              <a:t>Building concurrent interpretations helps us understand what rules are desirable</a:t>
            </a:r>
          </a:p>
          <a:p>
            <a:r>
              <a:rPr lang="en-US" sz="3200" dirty="0" smtClean="0"/>
              <a:t>…and can help us build verification </a:t>
            </a:r>
            <a:r>
              <a:rPr lang="en-US" sz="3200" dirty="0" smtClean="0"/>
              <a:t>tools </a:t>
            </a:r>
            <a:r>
              <a:rPr lang="en-US" sz="3200" dirty="0" smtClean="0"/>
              <a:t>as well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4402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104" y="2868567"/>
            <a:ext cx="5374820" cy="2273145"/>
          </a:xfrm>
          <a:prstGeom prst="rect">
            <a:avLst/>
          </a:prstGeom>
        </p:spPr>
      </p:pic>
      <p:sp>
        <p:nvSpPr>
          <p:cNvPr id="3" name="Rounded Rectangular Callout 2"/>
          <p:cNvSpPr/>
          <p:nvPr/>
        </p:nvSpPr>
        <p:spPr>
          <a:xfrm>
            <a:off x="2605076" y="1716289"/>
            <a:ext cx="2170655" cy="1482426"/>
          </a:xfrm>
          <a:prstGeom prst="wedgeRoundRectCallout">
            <a:avLst>
              <a:gd name="adj1" fmla="val 58905"/>
              <a:gd name="adj2" fmla="val 36945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Alice is a </a:t>
            </a:r>
            <a:r>
              <a:rPr lang="en-US" sz="3200" dirty="0" err="1" smtClean="0"/>
              <a:t>UdS</a:t>
            </a:r>
            <a:r>
              <a:rPr lang="en-US" sz="3200" dirty="0" smtClean="0"/>
              <a:t> Student</a:t>
            </a:r>
            <a:endParaRPr lang="en-US" sz="3200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1761460" y="1914312"/>
            <a:ext cx="3014271" cy="1086380"/>
          </a:xfrm>
          <a:prstGeom prst="wedgeRoundRectCallout">
            <a:avLst>
              <a:gd name="adj1" fmla="val 56553"/>
              <a:gd name="adj2" fmla="val 51952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UdS</a:t>
            </a:r>
            <a:r>
              <a:rPr lang="en-US" sz="3200" dirty="0" smtClean="0"/>
              <a:t> says </a:t>
            </a:r>
            <a:r>
              <a:rPr lang="en-US" sz="3200" dirty="0" err="1" smtClean="0"/>
              <a:t>isStudent</a:t>
            </a:r>
            <a:r>
              <a:rPr lang="en-US" sz="3200" dirty="0" smtClean="0"/>
              <a:t>(Alice)</a:t>
            </a:r>
            <a:endParaRPr lang="en-US" sz="3200" dirty="0"/>
          </a:p>
        </p:txBody>
      </p:sp>
      <p:sp>
        <p:nvSpPr>
          <p:cNvPr id="6" name="Explosion 1 5"/>
          <p:cNvSpPr/>
          <p:nvPr/>
        </p:nvSpPr>
        <p:spPr>
          <a:xfrm rot="545687">
            <a:off x="5840820" y="850605"/>
            <a:ext cx="5777024" cy="2454436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Need to represent principals’ beliefs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48" y="0"/>
            <a:ext cx="3066652" cy="1970963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6165669" y="293149"/>
            <a:ext cx="2899954" cy="1176421"/>
          </a:xfrm>
          <a:prstGeom prst="wedgeRoundRectCallout">
            <a:avLst>
              <a:gd name="adj1" fmla="val 58446"/>
              <a:gd name="adj2" fmla="val -1744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Printer says </a:t>
            </a:r>
            <a:r>
              <a:rPr lang="en-US" sz="3200" dirty="0" err="1" smtClean="0"/>
              <a:t>isStudent</a:t>
            </a:r>
            <a:r>
              <a:rPr lang="en-US" sz="3200" dirty="0" smtClean="0"/>
              <a:t>(Alice)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43314" r="3859" b="13829"/>
          <a:stretch/>
        </p:blipFill>
        <p:spPr>
          <a:xfrm>
            <a:off x="3675442" y="4602849"/>
            <a:ext cx="1073323" cy="724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0613" r="54005" b="13047"/>
          <a:stretch/>
        </p:blipFill>
        <p:spPr>
          <a:xfrm>
            <a:off x="8736541" y="1309763"/>
            <a:ext cx="1104899" cy="132239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134" y="3298785"/>
            <a:ext cx="2355669" cy="35335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ular Callout 11"/>
              <p:cNvSpPr/>
              <p:nvPr/>
            </p:nvSpPr>
            <p:spPr>
              <a:xfrm>
                <a:off x="6576580" y="4072696"/>
                <a:ext cx="3423683" cy="931072"/>
              </a:xfrm>
              <a:prstGeom prst="wedgeRoundRectCallout">
                <a:avLst>
                  <a:gd name="adj1" fmla="val 72749"/>
                  <a:gd name="adj2" fmla="val -40277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Bob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says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isStudent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" name="Rounded Rectangular Callou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580" y="4072696"/>
                <a:ext cx="3423683" cy="931072"/>
              </a:xfrm>
              <a:prstGeom prst="wedgeRoundRectCallout">
                <a:avLst>
                  <a:gd name="adj1" fmla="val 72749"/>
                  <a:gd name="adj2" fmla="val -40277"/>
                  <a:gd name="adj3" fmla="val 16667"/>
                </a:avLst>
              </a:prstGeom>
              <a:blipFill>
                <a:blip r:embed="rId7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2" t="43314" r="3859" b="13829"/>
          <a:stretch/>
        </p:blipFill>
        <p:spPr>
          <a:xfrm>
            <a:off x="8320008" y="3444127"/>
            <a:ext cx="1073323" cy="7249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t="10613" r="54005" b="13047"/>
          <a:stretch/>
        </p:blipFill>
        <p:spPr>
          <a:xfrm>
            <a:off x="10000263" y="1504973"/>
            <a:ext cx="1104899" cy="1322399"/>
          </a:xfrm>
          <a:prstGeom prst="rect">
            <a:avLst/>
          </a:prstGeom>
        </p:spPr>
      </p:pic>
      <p:sp>
        <p:nvSpPr>
          <p:cNvPr id="15" name="Multiply 14"/>
          <p:cNvSpPr/>
          <p:nvPr/>
        </p:nvSpPr>
        <p:spPr>
          <a:xfrm>
            <a:off x="9711146" y="1082556"/>
            <a:ext cx="1687032" cy="2567723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 1 15"/>
          <p:cNvSpPr/>
          <p:nvPr/>
        </p:nvSpPr>
        <p:spPr>
          <a:xfrm rot="20775008">
            <a:off x="146090" y="356355"/>
            <a:ext cx="5421722" cy="2454436"/>
          </a:xfrm>
          <a:prstGeom prst="irregularSeal1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Need to represent trust</a:t>
            </a:r>
            <a:endParaRPr lang="en-US" sz="3200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4934554" y="1552194"/>
            <a:ext cx="4084033" cy="1176421"/>
          </a:xfrm>
          <a:prstGeom prst="wedgeRoundRectCallout">
            <a:avLst>
              <a:gd name="adj1" fmla="val 70668"/>
              <a:gd name="adj2" fmla="val -60228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Printer says</a:t>
            </a:r>
          </a:p>
          <a:p>
            <a:pPr algn="ctr"/>
            <a:r>
              <a:rPr lang="en-US" sz="3200" dirty="0" smtClean="0"/>
              <a:t> </a:t>
            </a:r>
            <a:r>
              <a:rPr lang="en-US" sz="3200" dirty="0" err="1" smtClean="0"/>
              <a:t>UdS</a:t>
            </a:r>
            <a:r>
              <a:rPr lang="en-US" sz="3200" dirty="0" smtClean="0"/>
              <a:t> speaks for Printer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4389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33333E-6 L -0.12409 0.2784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1391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-0.12748 0.2708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0" y="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4168 -0.39213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-19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2EFD9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14219 -0.19884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5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5" grpId="1" animBg="1"/>
      <p:bldP spid="5" grpId="2" animBg="1"/>
      <p:bldP spid="6" grpId="0" animBg="1"/>
      <p:bldP spid="6" grpId="1" animBg="1"/>
      <p:bldP spid="8" grpId="0" animBg="1"/>
      <p:bldP spid="8" grpId="1" animBg="1"/>
      <p:bldP spid="12" grpId="0" animBg="1"/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17561" y="0"/>
            <a:ext cx="61568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Q: May Alice print?</a:t>
            </a:r>
            <a:endParaRPr lang="en-US" sz="6000" dirty="0"/>
          </a:p>
        </p:txBody>
      </p:sp>
      <p:sp>
        <p:nvSpPr>
          <p:cNvPr id="3" name="Vertical Scroll 2"/>
          <p:cNvSpPr/>
          <p:nvPr/>
        </p:nvSpPr>
        <p:spPr>
          <a:xfrm>
            <a:off x="3639221" y="2390729"/>
            <a:ext cx="2984863" cy="2331720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3714915" y="5068895"/>
                <a:ext cx="3006633" cy="1728650"/>
              </a:xfrm>
              <a:prstGeom prst="wedgeRectCallout">
                <a:avLst>
                  <a:gd name="adj1" fmla="val -22609"/>
                  <a:gd name="adj2" fmla="val -63633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Prin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isStudent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 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</a:rPr>
                        <m:t>MayPrint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915" y="5068895"/>
                <a:ext cx="3006633" cy="1728650"/>
              </a:xfrm>
              <a:prstGeom prst="wedgeRectCallout">
                <a:avLst>
                  <a:gd name="adj1" fmla="val -22609"/>
                  <a:gd name="adj2" fmla="val -63633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6624084" y="2817925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084" y="2817925"/>
                <a:ext cx="1109278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931888" y="3202646"/>
            <a:ext cx="34020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MayPrint</a:t>
            </a:r>
            <a:r>
              <a:rPr lang="en-US" sz="4000" dirty="0" smtClean="0"/>
              <a:t>(Alice)</a:t>
            </a:r>
            <a:endParaRPr lang="en-US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08638" y="2898284"/>
            <a:ext cx="791585" cy="1492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1" y="2519358"/>
            <a:ext cx="1096362" cy="704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651" y="3504195"/>
            <a:ext cx="1921556" cy="81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173013" y="3598172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013" y="3598172"/>
                <a:ext cx="266098" cy="7386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ular Callout 10"/>
          <p:cNvSpPr/>
          <p:nvPr/>
        </p:nvSpPr>
        <p:spPr>
          <a:xfrm>
            <a:off x="622006" y="5068895"/>
            <a:ext cx="1555289" cy="1257477"/>
          </a:xfrm>
          <a:prstGeom prst="wedgeRectCallout">
            <a:avLst>
              <a:gd name="adj1" fmla="val 20688"/>
              <a:gd name="adj2" fmla="val -935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/>
              <a:t>System Model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7178723" y="1176671"/>
            <a:ext cx="3971286" cy="1559442"/>
          </a:xfrm>
          <a:prstGeom prst="wedgeRectCallout">
            <a:avLst>
              <a:gd name="adj1" fmla="val -49269"/>
              <a:gd name="adj2" fmla="val 961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Assuming things on the left are true, prove the thing on the right</a:t>
            </a:r>
            <a:endParaRPr lang="en-US" sz="3200" dirty="0"/>
          </a:p>
        </p:txBody>
      </p:sp>
      <p:sp>
        <p:nvSpPr>
          <p:cNvPr id="13" name="Rectangular Callout 12"/>
          <p:cNvSpPr/>
          <p:nvPr/>
        </p:nvSpPr>
        <p:spPr>
          <a:xfrm>
            <a:off x="7362687" y="4289174"/>
            <a:ext cx="3461257" cy="1140519"/>
          </a:xfrm>
          <a:prstGeom prst="wedgeRectCallout">
            <a:avLst>
              <a:gd name="adj1" fmla="val -47127"/>
              <a:gd name="adj2" fmla="val -71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May Alice print under this policy?</a:t>
            </a:r>
            <a:endParaRPr lang="en-US" sz="3200" dirty="0"/>
          </a:p>
        </p:txBody>
      </p:sp>
      <p:sp>
        <p:nvSpPr>
          <p:cNvPr id="14" name="Rectangular Callout 13"/>
          <p:cNvSpPr/>
          <p:nvPr/>
        </p:nvSpPr>
        <p:spPr>
          <a:xfrm>
            <a:off x="7362687" y="4289174"/>
            <a:ext cx="3422271" cy="1597719"/>
          </a:xfrm>
          <a:prstGeom prst="wedgeRectCallout">
            <a:avLst>
              <a:gd name="adj1" fmla="val -46298"/>
              <a:gd name="adj2" fmla="val -648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May Alice print in this model and under this policy?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670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10" grpId="0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Scroll 2"/>
          <p:cNvSpPr/>
          <p:nvPr/>
        </p:nvSpPr>
        <p:spPr>
          <a:xfrm>
            <a:off x="5457029" y="1078261"/>
            <a:ext cx="2984863" cy="2013744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148084" y="1300306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8084" y="1300306"/>
                <a:ext cx="1109278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571670" y="1339082"/>
            <a:ext cx="791585" cy="14921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3" y="960156"/>
            <a:ext cx="1096362" cy="7046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83" y="1944993"/>
            <a:ext cx="1921556" cy="81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336045" y="2038970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45" y="2038970"/>
                <a:ext cx="266098" cy="73866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50" y="1661129"/>
            <a:ext cx="2034664" cy="1307696"/>
          </a:xfrm>
          <a:prstGeom prst="rect">
            <a:avLst/>
          </a:prstGeom>
        </p:spPr>
      </p:pic>
      <p:sp>
        <p:nvSpPr>
          <p:cNvPr id="16" name="Rounded Rectangular Callout 15"/>
          <p:cNvSpPr/>
          <p:nvPr/>
        </p:nvSpPr>
        <p:spPr>
          <a:xfrm>
            <a:off x="9206580" y="608892"/>
            <a:ext cx="2899954" cy="838639"/>
          </a:xfrm>
          <a:prstGeom prst="wedgeRoundRectCallout">
            <a:avLst>
              <a:gd name="adj1" fmla="val -14639"/>
              <a:gd name="adj2" fmla="val 72933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MayPrint</a:t>
            </a:r>
            <a:r>
              <a:rPr lang="en-US" sz="3200" dirty="0" smtClean="0"/>
              <a:t>(Alice)</a:t>
            </a:r>
            <a:endParaRPr lang="en-US" sz="3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966" y="1032631"/>
            <a:ext cx="1163335" cy="174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/>
              <p:cNvSpPr/>
              <p:nvPr/>
            </p:nvSpPr>
            <p:spPr>
              <a:xfrm>
                <a:off x="947203" y="9117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isStudent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ounded 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203" y="9117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20844" y="2038970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0844" y="2038970"/>
                <a:ext cx="266098" cy="73866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Vertical Scroll 19"/>
          <p:cNvSpPr/>
          <p:nvPr/>
        </p:nvSpPr>
        <p:spPr>
          <a:xfrm>
            <a:off x="5350141" y="4482370"/>
            <a:ext cx="2984863" cy="2013744"/>
          </a:xfrm>
          <a:prstGeom prst="verticalScroll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Policy:</a:t>
            </a:r>
          </a:p>
          <a:p>
            <a:pPr algn="ctr"/>
            <a:r>
              <a:rPr lang="en-US" sz="3200" dirty="0" err="1" smtClean="0">
                <a:solidFill>
                  <a:schemeClr val="tx1"/>
                </a:solidFill>
              </a:rPr>
              <a:t>UdS</a:t>
            </a:r>
            <a:r>
              <a:rPr lang="en-US" sz="3200" dirty="0" smtClean="0">
                <a:solidFill>
                  <a:schemeClr val="tx1"/>
                </a:solidFill>
              </a:rPr>
              <a:t> Students may print</a:t>
            </a:r>
            <a:endParaRPr lang="en-US" sz="32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1196" y="4704415"/>
                <a:ext cx="1165384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⊬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196" y="4704415"/>
                <a:ext cx="1165384" cy="147732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80" t="5473" r="17937"/>
          <a:stretch/>
        </p:blipFill>
        <p:spPr>
          <a:xfrm>
            <a:off x="464782" y="4743191"/>
            <a:ext cx="791585" cy="149210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95" y="4364265"/>
            <a:ext cx="1096362" cy="7046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95" y="5349102"/>
            <a:ext cx="1921556" cy="8126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229157" y="5443079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157" y="5443079"/>
                <a:ext cx="266098" cy="73866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078" y="4436740"/>
            <a:ext cx="1163335" cy="1745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ounded Rectangular Callout 28"/>
              <p:cNvSpPr/>
              <p:nvPr/>
            </p:nvSpPr>
            <p:spPr>
              <a:xfrm>
                <a:off x="840315" y="3413226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isStudent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Alice</m:t>
                      </m:r>
                      <m:r>
                        <m:rPr>
                          <m:nor/>
                        </m:rPr>
                        <a:rPr lang="en-US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ounded Rectangular Callout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315" y="3413226"/>
                <a:ext cx="3423683" cy="931072"/>
              </a:xfrm>
              <a:prstGeom prst="wedgeRoundRectCallout">
                <a:avLst>
                  <a:gd name="adj1" fmla="val 49975"/>
                  <a:gd name="adj2" fmla="val 70875"/>
                  <a:gd name="adj3" fmla="val 16667"/>
                </a:avLst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013956" y="5443079"/>
                <a:ext cx="26609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3956" y="5443079"/>
                <a:ext cx="266098" cy="7386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314" y="3391910"/>
            <a:ext cx="1163335" cy="17450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402" y="5719331"/>
            <a:ext cx="2034664" cy="130769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91817" y="5104525"/>
            <a:ext cx="24123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Speaks For</a:t>
            </a:r>
            <a:endParaRPr lang="en-US" sz="4000" dirty="0"/>
          </a:p>
        </p:txBody>
      </p:sp>
      <p:sp>
        <p:nvSpPr>
          <p:cNvPr id="34" name="Multiply 33"/>
          <p:cNvSpPr/>
          <p:nvPr/>
        </p:nvSpPr>
        <p:spPr>
          <a:xfrm>
            <a:off x="3498060" y="-286041"/>
            <a:ext cx="1687032" cy="4083145"/>
          </a:xfrm>
          <a:prstGeom prst="mathMultiply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4038" y="2319670"/>
            <a:ext cx="11383925" cy="221866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Noninterference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“Only those you trust can hurt you”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 smtClean="0"/>
              <a:t>Main security theorem for authorization logic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60816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 animBg="1"/>
      <p:bldP spid="21" grpId="0"/>
      <p:bldP spid="25" grpId="0"/>
      <p:bldP spid="29" grpId="0" animBg="1"/>
      <p:bldP spid="30" grpId="0"/>
      <p:bldP spid="33" grpId="0"/>
      <p:bldP spid="34" grpId="0" animBg="1"/>
      <p:bldP spid="35" grpId="0" uiExpand="1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539548" y="3290490"/>
                <a:ext cx="93936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9600" b="0" i="0" smtClean="0">
                          <a:latin typeface="Cambria Math" panose="02040503050406030204" pitchFamily="18" charset="0"/>
                        </a:rPr>
                        <m:t>Γ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548" y="3290490"/>
                <a:ext cx="939360" cy="14773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478908" y="3290490"/>
                <a:ext cx="110927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⊢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908" y="3290490"/>
                <a:ext cx="1109278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588186" y="3290490"/>
                <a:ext cx="1138966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b="0" i="1" smtClean="0">
                          <a:latin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sz="96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186" y="3290490"/>
                <a:ext cx="1138966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2555966" y="3389937"/>
            <a:ext cx="7080069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921840" y="2090183"/>
            <a:ext cx="93006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A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4797040" y="2090183"/>
            <a:ext cx="854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B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6591121" y="2090183"/>
            <a:ext cx="94288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3368" y="2090183"/>
            <a:ext cx="7857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E</a:t>
            </a:r>
            <a:endParaRPr lang="en-US" sz="9600" dirty="0"/>
          </a:p>
        </p:txBody>
      </p:sp>
      <p:cxnSp>
        <p:nvCxnSpPr>
          <p:cNvPr id="15" name="Straight Connector 14"/>
          <p:cNvCxnSpPr>
            <a:stCxn id="13" idx="4"/>
          </p:cNvCxnSpPr>
          <p:nvPr/>
        </p:nvCxnSpPr>
        <p:spPr>
          <a:xfrm>
            <a:off x="6048391" y="4590245"/>
            <a:ext cx="901049" cy="785121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837789" y="4813662"/>
            <a:ext cx="2801983" cy="992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Need rules for proofs</a:t>
            </a:r>
            <a:endParaRPr lang="en-US" sz="3200" dirty="0"/>
          </a:p>
        </p:txBody>
      </p:sp>
      <p:sp>
        <p:nvSpPr>
          <p:cNvPr id="13" name="Oval 12"/>
          <p:cNvSpPr/>
          <p:nvPr/>
        </p:nvSpPr>
        <p:spPr>
          <a:xfrm>
            <a:off x="5571596" y="3606242"/>
            <a:ext cx="953589" cy="9840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20" idx="1"/>
          </p:cNvCxnSpPr>
          <p:nvPr/>
        </p:nvCxnSpPr>
        <p:spPr>
          <a:xfrm flipV="1">
            <a:off x="7727152" y="4215138"/>
            <a:ext cx="511628" cy="2007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238780" y="3718749"/>
            <a:ext cx="1832683" cy="9927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Logical Formula</a:t>
            </a:r>
            <a:endParaRPr lang="en-US" sz="3200" dirty="0"/>
          </a:p>
        </p:txBody>
      </p:sp>
      <p:sp>
        <p:nvSpPr>
          <p:cNvPr id="21" name="Oval 20"/>
          <p:cNvSpPr/>
          <p:nvPr/>
        </p:nvSpPr>
        <p:spPr>
          <a:xfrm>
            <a:off x="6749430" y="3743214"/>
            <a:ext cx="953589" cy="9840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7" idx="3"/>
            <a:endCxn id="26" idx="0"/>
          </p:cNvCxnSpPr>
          <p:nvPr/>
        </p:nvCxnSpPr>
        <p:spPr>
          <a:xfrm flipH="1">
            <a:off x="4142818" y="4337989"/>
            <a:ext cx="530603" cy="540988"/>
          </a:xfrm>
          <a:prstGeom prst="line">
            <a:avLst/>
          </a:prstGeom>
          <a:ln w="571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3094893" y="4878977"/>
            <a:ext cx="2095850" cy="1416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Set of Logical Formulae</a:t>
            </a:r>
            <a:endParaRPr lang="en-US" sz="3200" dirty="0"/>
          </a:p>
        </p:txBody>
      </p:sp>
      <p:sp>
        <p:nvSpPr>
          <p:cNvPr id="27" name="Oval 26"/>
          <p:cNvSpPr/>
          <p:nvPr/>
        </p:nvSpPr>
        <p:spPr>
          <a:xfrm>
            <a:off x="4533771" y="3498090"/>
            <a:ext cx="953589" cy="984003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71972" y="1551410"/>
            <a:ext cx="2834640" cy="10550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If everything up here is true</a:t>
            </a:r>
            <a:endParaRPr lang="en-US" sz="3200" dirty="0"/>
          </a:p>
        </p:txBody>
      </p:sp>
      <p:sp>
        <p:nvSpPr>
          <p:cNvPr id="34" name="Rounded Rectangle 33"/>
          <p:cNvSpPr/>
          <p:nvPr/>
        </p:nvSpPr>
        <p:spPr>
          <a:xfrm>
            <a:off x="510077" y="4121867"/>
            <a:ext cx="2149616" cy="149854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Then so is everything down here</a:t>
            </a:r>
            <a:endParaRPr lang="en-US" sz="3200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3386871" y="3010486"/>
            <a:ext cx="2661519" cy="111138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Merge 36"/>
          <p:cNvSpPr/>
          <p:nvPr/>
        </p:nvSpPr>
        <p:spPr>
          <a:xfrm rot="20325513">
            <a:off x="1743076" y="885205"/>
            <a:ext cx="2403407" cy="2185036"/>
          </a:xfrm>
          <a:prstGeom prst="flowChartMerg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Merge 37"/>
          <p:cNvSpPr/>
          <p:nvPr/>
        </p:nvSpPr>
        <p:spPr>
          <a:xfrm rot="21115883">
            <a:off x="3835995" y="693547"/>
            <a:ext cx="2403407" cy="2204999"/>
          </a:xfrm>
          <a:prstGeom prst="flowChartMerg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Merge 38"/>
          <p:cNvSpPr/>
          <p:nvPr/>
        </p:nvSpPr>
        <p:spPr>
          <a:xfrm rot="564520">
            <a:off x="6028591" y="720601"/>
            <a:ext cx="2403407" cy="2204999"/>
          </a:xfrm>
          <a:prstGeom prst="flowChartMerg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Merge 39"/>
          <p:cNvSpPr/>
          <p:nvPr/>
        </p:nvSpPr>
        <p:spPr>
          <a:xfrm rot="1403454">
            <a:off x="8125053" y="838054"/>
            <a:ext cx="2403407" cy="2204999"/>
          </a:xfrm>
          <a:prstGeom prst="flowChartMerg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>
            <a:endCxn id="38" idx="2"/>
          </p:cNvCxnSpPr>
          <p:nvPr/>
        </p:nvCxnSpPr>
        <p:spPr>
          <a:xfrm flipH="1" flipV="1">
            <a:off x="5192445" y="2887632"/>
            <a:ext cx="869099" cy="12342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9" idx="2"/>
          </p:cNvCxnSpPr>
          <p:nvPr/>
        </p:nvCxnSpPr>
        <p:spPr>
          <a:xfrm flipV="1">
            <a:off x="6048390" y="2910769"/>
            <a:ext cx="1001674" cy="118747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40" idx="2"/>
          </p:cNvCxnSpPr>
          <p:nvPr/>
        </p:nvCxnSpPr>
        <p:spPr>
          <a:xfrm flipV="1">
            <a:off x="6023286" y="2952447"/>
            <a:ext cx="2865776" cy="11457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174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EEBF6"/>
                                      </p:to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EABA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BE5D5"/>
                                      </p:to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7CBAC"/>
                                      </p:to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7" grpId="0"/>
      <p:bldP spid="8" grpId="0"/>
      <p:bldP spid="9" grpId="0"/>
      <p:bldP spid="10" grpId="0"/>
      <p:bldP spid="12" grpId="0" animBg="1"/>
      <p:bldP spid="12" grpId="1" animBg="1"/>
      <p:bldP spid="13" grpId="0" animBg="1"/>
      <p:bldP spid="20" grpId="0" animBg="1"/>
      <p:bldP spid="20" grpId="1" animBg="1"/>
      <p:bldP spid="21" grpId="0" animBg="1"/>
      <p:bldP spid="26" grpId="0" animBg="1"/>
      <p:bldP spid="26" grpId="1" animBg="1"/>
      <p:bldP spid="27" grpId="0" animBg="1"/>
      <p:bldP spid="33" grpId="0" animBg="1"/>
      <p:bldP spid="33" grpId="1" animBg="1"/>
      <p:bldP spid="34" grpId="0" animBg="1"/>
      <p:bldP spid="34" grpId="1" animBg="1"/>
      <p:bldP spid="37" grpId="0" animBg="1"/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1687</Words>
  <Application>Microsoft Office PowerPoint</Application>
  <PresentationFormat>Widescreen</PresentationFormat>
  <Paragraphs>442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Cambria Math</vt:lpstr>
      <vt:lpstr>Office Theme</vt:lpstr>
      <vt:lpstr>1_Office Theme</vt:lpstr>
      <vt:lpstr>Concurrent Interpretations of Authorization Logic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Choreographies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Extending Functional Choreographies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>Max-Planck-Gesellschaft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K. Hirsch</dc:creator>
  <cp:lastModifiedBy>Andrew K. Hirsch</cp:lastModifiedBy>
  <cp:revision>102</cp:revision>
  <dcterms:created xsi:type="dcterms:W3CDTF">2021-03-03T13:29:12Z</dcterms:created>
  <dcterms:modified xsi:type="dcterms:W3CDTF">2021-03-13T14:45:02Z</dcterms:modified>
</cp:coreProperties>
</file>